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4792ED-4F2C-48B7-974D-A191DC32E8C6}">
  <a:tblStyle styleId="{424792ED-4F2C-48B7-974D-A191DC32E8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1b193400b_0_138:notes"/>
          <p:cNvSpPr/>
          <p:nvPr>
            <p:ph idx="2" type="sldImg"/>
          </p:nvPr>
        </p:nvSpPr>
        <p:spPr>
          <a:xfrm>
            <a:off x="398946" y="685488"/>
            <a:ext cx="6060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71b193400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00" spcFirstLastPara="1" rIns="91300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2" name="Google Shape;212;g271b193400b_0_138:notes"/>
          <p:cNvSpPr txBox="1"/>
          <p:nvPr>
            <p:ph idx="12" type="sldNum"/>
          </p:nvPr>
        </p:nvSpPr>
        <p:spPr>
          <a:xfrm>
            <a:off x="3884614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00" spcFirstLastPara="1" rIns="91300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6ec9cbf3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6ec9cbf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7e0379325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7e0379325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7e037932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7e037932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what each phase learns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7e037932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7e037932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7e037932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7e037932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7e037932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7e037932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7e037932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7e037932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BytePair just involves picking the most common co-occuring tokens. WordPiece involves picking common </a:t>
            </a:r>
            <a:r>
              <a:rPr lang="en">
                <a:solidFill>
                  <a:schemeClr val="dk1"/>
                </a:solidFill>
              </a:rPr>
              <a:t>co-occuring tokens that lead to meaningful words.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6ec9cbf3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6ec9cbf3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6ec9cbf3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6ec9cbf3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7e037932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17e037932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99828ce5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f99828ce5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6ec9cbf3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6ec9cbf3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7e037932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7e037932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7e037932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7e037932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7e037932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17e037932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query for diagnosis and multiple with all keys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7e0379325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7e037932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7e0379325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7e0379325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6ec9cbf3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6ec9cbf3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6ec9cbf3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6ec9cbf3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6ec9cbf3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16ec9cbf3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6ec9cbf3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16ec9cbf3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7e0379325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7e0379325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7e037932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7e037932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7e0379325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17e0379325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6ec9cbf3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6ec9cbf3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16ec9cbf3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16ec9cbf3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6ec9cbf3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6ec9cbf3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6ec9cbf3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16ec9cbf3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6ec9cbf3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6ec9cbf3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7e0379325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17e0379325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7e0379325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7e0379325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6ec9cbf3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16ec9cbf3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4f78eafa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4f78eafa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17e0379325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17e0379325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17e0379325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17e0379325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6ec9cbf3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16ec9cbf3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16ec9cbf3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16ec9cbf3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16ec9cbf3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16ec9cbf3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16ec9cbf39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16ec9cbf3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17e0379325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17e0379325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7e0379325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17e0379325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17e0379325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17e0379325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17e0379325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17e0379325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4f78eafa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4f78eaf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17e0379325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17e0379325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17e0379325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17e0379325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17e0379325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17e0379325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7e0379325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7e0379325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17e0379325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17e0379325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17e0379325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17e0379325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17e0379325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17e0379325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17e0379325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17e0379325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17e0379325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17e0379325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15479e7a2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15479e7a2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7e0379325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7e0379325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4f78eafa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4f78eaf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4f78eafa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4f78eafa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7e0379325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7e0379325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7826" y="207300"/>
            <a:ext cx="8883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7825" y="1117225"/>
            <a:ext cx="88839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rgbClr val="4D4F53"/>
              </a:buClr>
              <a:buSzPts val="1440"/>
              <a:buChar char="●"/>
              <a:defRPr/>
            </a:lvl1pPr>
            <a:lvl2pPr indent="-32004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○"/>
              <a:defRPr/>
            </a:lvl2pPr>
            <a:lvl3pPr indent="-320039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D4F53"/>
              </a:buClr>
              <a:buSzPts val="1440"/>
              <a:buChar char="■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D4F53"/>
              </a:buClr>
              <a:buSzPts val="1440"/>
              <a:buChar char="●"/>
              <a:defRPr/>
            </a:lvl4pPr>
            <a:lvl5pPr indent="-320039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D4F53"/>
              </a:buClr>
              <a:buSzPts val="144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23300" y="47786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GB.png"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18" y="4860127"/>
            <a:ext cx="1234440" cy="19246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SzPts val="440"/>
              <a:buChar char="●"/>
              <a:defRPr sz="900"/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SzPts val="320"/>
              <a:buChar char="○"/>
              <a:defRPr sz="700"/>
            </a:lvl2pPr>
            <a:lvl3pPr indent="-242569" lvl="2" marL="1371600" rtl="0" algn="r">
              <a:spcBef>
                <a:spcPts val="1200"/>
              </a:spcBef>
              <a:spcAft>
                <a:spcPts val="0"/>
              </a:spcAft>
              <a:buSzPts val="220"/>
              <a:buChar char="■"/>
              <a:defRPr sz="600"/>
            </a:lvl3pPr>
            <a:lvl4pPr indent="-236219" lvl="3" marL="1828800" rtl="0" algn="r">
              <a:spcBef>
                <a:spcPts val="1200"/>
              </a:spcBef>
              <a:spcAft>
                <a:spcPts val="0"/>
              </a:spcAft>
              <a:buSzPts val="120"/>
              <a:buChar char="●"/>
              <a:defRPr sz="500"/>
            </a:lvl4pPr>
            <a:lvl5pPr indent="-234950" lvl="4" marL="2286000" rtl="0" algn="r">
              <a:spcBef>
                <a:spcPts val="1200"/>
              </a:spcBef>
              <a:spcAft>
                <a:spcPts val="0"/>
              </a:spcAft>
              <a:buSzPts val="100"/>
              <a:buChar char="○"/>
              <a:defRPr sz="400"/>
            </a:lvl5pPr>
            <a:lvl6pPr indent="-273050" lvl="5" marL="2743200" rtl="0" algn="r">
              <a:spcBef>
                <a:spcPts val="1200"/>
              </a:spcBef>
              <a:spcAft>
                <a:spcPts val="0"/>
              </a:spcAft>
              <a:buSzPts val="700"/>
              <a:buChar char="■"/>
              <a:defRPr sz="400"/>
            </a:lvl6pPr>
            <a:lvl7pPr indent="-234950" lvl="6" marL="3200400" rtl="0" algn="r">
              <a:spcBef>
                <a:spcPts val="1200"/>
              </a:spcBef>
              <a:spcAft>
                <a:spcPts val="0"/>
              </a:spcAft>
              <a:buSzPts val="100"/>
              <a:buChar char="●"/>
              <a:defRPr sz="400"/>
            </a:lvl7pPr>
            <a:lvl8pPr indent="-254000" lvl="7" marL="3657600" rtl="0" algn="r">
              <a:spcBef>
                <a:spcPts val="12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 rtl="0" algn="r">
              <a:spcBef>
                <a:spcPts val="1200"/>
              </a:spcBef>
              <a:spcAft>
                <a:spcPts val="1200"/>
              </a:spcAft>
              <a:buSzPts val="400"/>
              <a:buChar char="■"/>
              <a:defRPr sz="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ection Header">
  <p:cSld name="6_Section 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20624" y="1868119"/>
            <a:ext cx="791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Font typeface="Source Sans Pro"/>
              <a:buNone/>
              <a:defRPr sz="4800" u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623300" y="47786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GB.png"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18" y="4860127"/>
            <a:ext cx="1234440" cy="19246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SzPts val="440"/>
              <a:buChar char="●"/>
              <a:defRPr sz="900"/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SzPts val="320"/>
              <a:buChar char="○"/>
              <a:defRPr sz="700"/>
            </a:lvl2pPr>
            <a:lvl3pPr indent="-242569" lvl="2" marL="1371600" rtl="0" algn="r">
              <a:spcBef>
                <a:spcPts val="1200"/>
              </a:spcBef>
              <a:spcAft>
                <a:spcPts val="0"/>
              </a:spcAft>
              <a:buSzPts val="220"/>
              <a:buChar char="■"/>
              <a:defRPr sz="600"/>
            </a:lvl3pPr>
            <a:lvl4pPr indent="-236219" lvl="3" marL="1828800" rtl="0" algn="r">
              <a:spcBef>
                <a:spcPts val="1200"/>
              </a:spcBef>
              <a:spcAft>
                <a:spcPts val="0"/>
              </a:spcAft>
              <a:buSzPts val="120"/>
              <a:buChar char="●"/>
              <a:defRPr sz="500"/>
            </a:lvl4pPr>
            <a:lvl5pPr indent="-234950" lvl="4" marL="2286000" rtl="0" algn="r">
              <a:spcBef>
                <a:spcPts val="1200"/>
              </a:spcBef>
              <a:spcAft>
                <a:spcPts val="0"/>
              </a:spcAft>
              <a:buSzPts val="100"/>
              <a:buChar char="○"/>
              <a:defRPr sz="400"/>
            </a:lvl5pPr>
            <a:lvl6pPr indent="-273050" lvl="5" marL="2743200" rtl="0" algn="r">
              <a:spcBef>
                <a:spcPts val="1200"/>
              </a:spcBef>
              <a:spcAft>
                <a:spcPts val="0"/>
              </a:spcAft>
              <a:buSzPts val="700"/>
              <a:buChar char="■"/>
              <a:defRPr sz="400"/>
            </a:lvl6pPr>
            <a:lvl7pPr indent="-234950" lvl="6" marL="3200400" rtl="0" algn="r">
              <a:spcBef>
                <a:spcPts val="1200"/>
              </a:spcBef>
              <a:spcAft>
                <a:spcPts val="0"/>
              </a:spcAft>
              <a:buSzPts val="100"/>
              <a:buChar char="●"/>
              <a:defRPr sz="400"/>
            </a:lvl7pPr>
            <a:lvl8pPr indent="-254000" lvl="7" marL="3657600" rtl="0" algn="r">
              <a:spcBef>
                <a:spcPts val="12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 rtl="0" algn="r">
              <a:spcBef>
                <a:spcPts val="1200"/>
              </a:spcBef>
              <a:spcAft>
                <a:spcPts val="1200"/>
              </a:spcAft>
              <a:buSzPts val="400"/>
              <a:buChar char="■"/>
              <a:defRPr sz="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 txBox="1"/>
          <p:nvPr>
            <p:ph type="ctrTitle"/>
          </p:nvPr>
        </p:nvSpPr>
        <p:spPr>
          <a:xfrm>
            <a:off x="420624" y="1410919"/>
            <a:ext cx="7772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419100" y="2493264"/>
            <a:ext cx="6400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20"/>
              <a:buNone/>
              <a:defRPr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Clr>
                <a:srgbClr val="C08A8D"/>
              </a:buClr>
              <a:buSzPts val="1520"/>
              <a:buNone/>
              <a:defRPr>
                <a:solidFill>
                  <a:srgbClr val="C08A8D"/>
                </a:solidFill>
              </a:defRPr>
            </a:lvl2pPr>
            <a:lvl3pPr lvl="2" rtl="0" algn="ctr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Clr>
                <a:srgbClr val="C08A8D"/>
              </a:buClr>
              <a:buSzPts val="1520"/>
              <a:buNone/>
              <a:defRPr>
                <a:solidFill>
                  <a:srgbClr val="C08A8D"/>
                </a:solidFill>
              </a:defRPr>
            </a:lvl3pPr>
            <a:lvl4pPr lvl="3" rtl="0" algn="ctr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Clr>
                <a:srgbClr val="C08A8D"/>
              </a:buClr>
              <a:buSzPts val="1520"/>
              <a:buNone/>
              <a:defRPr>
                <a:solidFill>
                  <a:srgbClr val="C08A8D"/>
                </a:solidFill>
              </a:defRPr>
            </a:lvl4pPr>
            <a:lvl5pPr lvl="4" rtl="0" algn="ctr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Clr>
                <a:srgbClr val="C08A8D"/>
              </a:buClr>
              <a:buSzPts val="1520"/>
              <a:buNone/>
              <a:defRPr>
                <a:solidFill>
                  <a:srgbClr val="C08A8D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C08A8D"/>
              </a:buClr>
              <a:buSzPts val="2000"/>
              <a:buNone/>
              <a:defRPr>
                <a:solidFill>
                  <a:srgbClr val="C08A8D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C08A8D"/>
              </a:buClr>
              <a:buSzPts val="2000"/>
              <a:buNone/>
              <a:defRPr>
                <a:solidFill>
                  <a:srgbClr val="C08A8D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C08A8D"/>
              </a:buClr>
              <a:buSzPts val="2000"/>
              <a:buNone/>
              <a:defRPr>
                <a:solidFill>
                  <a:srgbClr val="C08A8D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C08A8D"/>
              </a:buClr>
              <a:buSzPts val="2000"/>
              <a:buNone/>
              <a:defRPr>
                <a:solidFill>
                  <a:srgbClr val="C08A8D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/>
        </p:nvSpPr>
        <p:spPr>
          <a:xfrm>
            <a:off x="901701" y="594362"/>
            <a:ext cx="184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C_Logo_REV.png" id="75" name="Google Shape;7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18" y="179081"/>
            <a:ext cx="1300277" cy="376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nford_medicine_REV.png"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961" y="4793094"/>
            <a:ext cx="1228123" cy="189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AD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107826" y="207300"/>
            <a:ext cx="8883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Source Sans Pr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23300" y="47786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GB.png" id="80" name="Google Shape;8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18" y="4860127"/>
            <a:ext cx="1234440" cy="19246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indent="-2921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2100" lvl="7" marL="365760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2100" lvl="8" marL="411480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SzPts val="440"/>
              <a:buChar char="•"/>
              <a:defRPr sz="900"/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SzPts val="320"/>
              <a:buChar char="•"/>
              <a:defRPr sz="700"/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SzPts val="220"/>
              <a:buChar char="•"/>
              <a:defRPr sz="600"/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SzPts val="120"/>
              <a:buChar char="•"/>
              <a:defRPr sz="500"/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SzPts val="700"/>
              <a:buChar char="•"/>
              <a:defRPr sz="400"/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USTOM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07826" y="207300"/>
            <a:ext cx="8883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None/>
              <a:defRPr b="0" i="0" sz="24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107825" y="1151350"/>
            <a:ext cx="4171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4D4F53"/>
              </a:buClr>
              <a:buSzPts val="1540"/>
              <a:buNone/>
              <a:defRPr b="0" sz="2000">
                <a:solidFill>
                  <a:srgbClr val="4D4F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300"/>
              <a:buNone/>
              <a:defRPr b="1" sz="1700"/>
            </a:lvl2pPr>
            <a:lvl3pPr indent="-228600" lvl="2" marL="137160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220"/>
              <a:buNone/>
              <a:defRPr b="1" sz="1600"/>
            </a:lvl3pPr>
            <a:lvl4pPr indent="-228600" lvl="3" marL="1828800" rtl="0" algn="l">
              <a:lnSpc>
                <a:spcPct val="1125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980"/>
              <a:buNone/>
              <a:defRPr b="1" sz="1300"/>
            </a:lvl4pPr>
            <a:lvl5pPr indent="-228600" lvl="4" marL="2286000" rtl="0" algn="l">
              <a:lnSpc>
                <a:spcPct val="1125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980"/>
              <a:buNone/>
              <a:defRPr b="1" sz="13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87" name="Google Shape;87;p18"/>
          <p:cNvSpPr txBox="1"/>
          <p:nvPr>
            <p:ph idx="3" type="body"/>
          </p:nvPr>
        </p:nvSpPr>
        <p:spPr>
          <a:xfrm>
            <a:off x="4819926" y="1151350"/>
            <a:ext cx="4171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4D4F53"/>
              </a:buClr>
              <a:buSzPts val="1540"/>
              <a:buNone/>
              <a:defRPr b="0" sz="2000">
                <a:solidFill>
                  <a:srgbClr val="4D4F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300"/>
              <a:buNone/>
              <a:defRPr b="1" sz="1700"/>
            </a:lvl2pPr>
            <a:lvl3pPr indent="-228600" lvl="2" marL="137160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220"/>
              <a:buNone/>
              <a:defRPr b="1" sz="1600"/>
            </a:lvl3pPr>
            <a:lvl4pPr indent="-228600" lvl="3" marL="1828800" rtl="0" algn="l">
              <a:lnSpc>
                <a:spcPct val="1125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980"/>
              <a:buNone/>
              <a:defRPr b="1" sz="1300"/>
            </a:lvl4pPr>
            <a:lvl5pPr indent="-228600" lvl="4" marL="2286000" rtl="0" algn="l">
              <a:lnSpc>
                <a:spcPct val="1125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980"/>
              <a:buNone/>
              <a:defRPr b="1" sz="13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88" name="Google Shape;88;p18"/>
          <p:cNvSpPr txBox="1"/>
          <p:nvPr>
            <p:ph idx="4" type="body"/>
          </p:nvPr>
        </p:nvSpPr>
        <p:spPr>
          <a:xfrm>
            <a:off x="107825" y="1631050"/>
            <a:ext cx="41718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1pPr>
            <a:lvl2pPr indent="-32004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2pPr>
            <a:lvl3pPr indent="-320039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4pPr>
            <a:lvl5pPr indent="-320039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5" type="body"/>
          </p:nvPr>
        </p:nvSpPr>
        <p:spPr>
          <a:xfrm>
            <a:off x="4819926" y="1631050"/>
            <a:ext cx="41718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1pPr>
            <a:lvl2pPr indent="-32004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2pPr>
            <a:lvl3pPr indent="-320039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4pPr>
            <a:lvl5pPr indent="-320039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>
            <a:lvl1pPr lvl="0" rt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8"/>
          <p:cNvSpPr txBox="1"/>
          <p:nvPr>
            <p:ph idx="6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SzPts val="440"/>
              <a:buChar char="•"/>
              <a:defRPr sz="900"/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SzPts val="320"/>
              <a:buChar char="•"/>
              <a:defRPr sz="700"/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SzPts val="220"/>
              <a:buChar char="•"/>
              <a:defRPr sz="600"/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SzPts val="120"/>
              <a:buChar char="•"/>
              <a:defRPr sz="500"/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SzPts val="700"/>
              <a:buChar char="•"/>
              <a:defRPr sz="400"/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107826" y="207300"/>
            <a:ext cx="8883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107825" y="1117225"/>
            <a:ext cx="88839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1pPr>
            <a:lvl2pPr indent="-32004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2pPr>
            <a:lvl3pPr indent="-320039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4pPr>
            <a:lvl5pPr indent="-320039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144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623300" y="47786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GB.png" id="96" name="Google Shape;9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18" y="4860127"/>
            <a:ext cx="1234440" cy="19246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SzPts val="440"/>
              <a:buChar char="•"/>
              <a:defRPr sz="900"/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SzPts val="320"/>
              <a:buChar char="•"/>
              <a:defRPr sz="700"/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SzPts val="220"/>
              <a:buChar char="•"/>
              <a:defRPr sz="600"/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SzPts val="120"/>
              <a:buChar char="•"/>
              <a:defRPr sz="500"/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SzPts val="700"/>
              <a:buChar char="•"/>
              <a:defRPr sz="400"/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107826" y="207300"/>
            <a:ext cx="8883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623300" y="47786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GB.png" id="102" name="Google Shape;10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18" y="4860127"/>
            <a:ext cx="1234440" cy="19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2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SzPts val="440"/>
              <a:buChar char="•"/>
              <a:defRPr sz="900"/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SzPts val="320"/>
              <a:buChar char="•"/>
              <a:defRPr sz="700"/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SzPts val="220"/>
              <a:buChar char="•"/>
              <a:defRPr sz="600"/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SzPts val="120"/>
              <a:buChar char="•"/>
              <a:defRPr sz="500"/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SzPts val="700"/>
              <a:buChar char="•"/>
              <a:defRPr sz="400"/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107826" y="207300"/>
            <a:ext cx="8883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107825" y="1200150"/>
            <a:ext cx="42162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94640" lvl="0" marL="457200" rtl="0" algn="l">
              <a:spcBef>
                <a:spcPts val="1000"/>
              </a:spcBef>
              <a:spcAft>
                <a:spcPts val="0"/>
              </a:spcAft>
              <a:buClr>
                <a:srgbClr val="4D4F53"/>
              </a:buClr>
              <a:buSzPts val="1040"/>
              <a:buChar char="•"/>
              <a:defRPr/>
            </a:lvl1pPr>
            <a:lvl2pPr indent="-287019" lvl="1" marL="91440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920"/>
              <a:buChar char="•"/>
              <a:defRPr/>
            </a:lvl2pPr>
            <a:lvl3pPr indent="-280669" lvl="2" marL="137160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820"/>
              <a:buChar char="•"/>
              <a:defRPr/>
            </a:lvl3pPr>
            <a:lvl4pPr indent="-274319" lvl="3" marL="182880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720"/>
              <a:buChar char="•"/>
              <a:defRPr/>
            </a:lvl4pPr>
            <a:lvl5pPr indent="-267970" lvl="4" marL="228600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Clr>
                <a:srgbClr val="4D4F53"/>
              </a:buClr>
              <a:buSzPts val="620"/>
              <a:buChar char="•"/>
              <a:defRPr/>
            </a:lvl5pPr>
            <a:lvl6pPr indent="-292100" lvl="5" marL="2743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6pPr>
            <a:lvl7pPr indent="-292100" lvl="6" marL="32004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7pPr>
            <a:lvl8pPr indent="-292100" lvl="7" marL="36576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8pPr>
            <a:lvl9pPr indent="-292100" lvl="8" marL="41148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623300" y="47786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GB.png" id="109" name="Google Shape;10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18" y="4860127"/>
            <a:ext cx="1234440" cy="19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indent="-2921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2100" lvl="7" marL="365760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2100" lvl="8" marL="411480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body"/>
          </p:nvPr>
        </p:nvSpPr>
        <p:spPr>
          <a:xfrm>
            <a:off x="4657725" y="1190625"/>
            <a:ext cx="4334100" cy="3404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>
            <a:lvl1pPr indent="-294640" lvl="0" marL="457200" rtl="0">
              <a:spcBef>
                <a:spcPts val="1000"/>
              </a:spcBef>
              <a:spcAft>
                <a:spcPts val="0"/>
              </a:spcAft>
              <a:buSzPts val="1040"/>
              <a:buChar char="•"/>
              <a:defRPr/>
            </a:lvl1pPr>
            <a:lvl2pPr indent="-287019" lvl="1" marL="914400" rtl="0">
              <a:spcBef>
                <a:spcPts val="800"/>
              </a:spcBef>
              <a:spcAft>
                <a:spcPts val="0"/>
              </a:spcAft>
              <a:buSzPts val="920"/>
              <a:buChar char="•"/>
              <a:defRPr/>
            </a:lvl2pPr>
            <a:lvl3pPr indent="-280669" lvl="2" marL="1371600" rtl="0">
              <a:spcBef>
                <a:spcPts val="800"/>
              </a:spcBef>
              <a:spcAft>
                <a:spcPts val="0"/>
              </a:spcAft>
              <a:buSzPts val="820"/>
              <a:buChar char="•"/>
              <a:defRPr/>
            </a:lvl3pPr>
            <a:lvl4pPr indent="-274319" lvl="3" marL="1828800" rtl="0">
              <a:spcBef>
                <a:spcPts val="800"/>
              </a:spcBef>
              <a:spcAft>
                <a:spcPts val="0"/>
              </a:spcAft>
              <a:buSzPts val="720"/>
              <a:buChar char="•"/>
              <a:defRPr/>
            </a:lvl4pPr>
            <a:lvl5pPr indent="-267970" lvl="4" marL="2286000" rtl="0">
              <a:spcBef>
                <a:spcPts val="800"/>
              </a:spcBef>
              <a:spcAft>
                <a:spcPts val="0"/>
              </a:spcAft>
              <a:buSzPts val="620"/>
              <a:buChar char="•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6pPr>
            <a:lvl7pPr indent="-273050" lvl="6" marL="320040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7pPr>
            <a:lvl8pPr indent="-292100" lvl="7" marL="36576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8pPr>
            <a:lvl9pPr indent="-292100" lvl="8" marL="41148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4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Source Sans Pro"/>
              <a:buChar char="●"/>
              <a:defRPr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"/>
              <a:buFont typeface="Source Sans Pro"/>
              <a:buChar char="○"/>
              <a:defRPr sz="7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"/>
              <a:buFont typeface="Source Sans Pro"/>
              <a:buChar char="■"/>
              <a:def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"/>
              <a:buFont typeface="Source Sans Pro"/>
              <a:buChar char="●"/>
              <a:defRPr sz="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Source Sans Pro"/>
              <a:buChar char="○"/>
              <a:defRPr sz="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Source Sans Pro"/>
              <a:buChar char="■"/>
              <a:defRPr sz="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Source Sans Pro"/>
              <a:buChar char="●"/>
              <a:defRPr sz="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Source Sans Pro"/>
              <a:buChar char="○"/>
              <a:defRPr sz="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Source Sans Pro"/>
              <a:buChar char="■"/>
              <a:defRPr sz="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ctrTitle"/>
          </p:nvPr>
        </p:nvSpPr>
        <p:spPr>
          <a:xfrm>
            <a:off x="420624" y="1868119"/>
            <a:ext cx="7772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Font typeface="Source Sans Pro"/>
              <a:buNone/>
              <a:defRPr sz="4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subTitle"/>
          </p:nvPr>
        </p:nvSpPr>
        <p:spPr>
          <a:xfrm>
            <a:off x="419100" y="2798064"/>
            <a:ext cx="6400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/>
            </a:lvl2pPr>
            <a:lvl3pPr lvl="2" rtl="0" algn="ctr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/>
            </a:lvl3pPr>
            <a:lvl4pPr lvl="3" rtl="0" algn="ctr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/>
            </a:lvl4pPr>
            <a:lvl5pPr lvl="4" rtl="0" algn="ctr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/>
        </p:nvSpPr>
        <p:spPr>
          <a:xfrm>
            <a:off x="901701" y="594362"/>
            <a:ext cx="184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C_Logo_vector_RGB.png" id="117" name="Google Shape;11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733" y="178806"/>
            <a:ext cx="1300699" cy="3785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2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SzPts val="440"/>
              <a:buChar char="•"/>
              <a:defRPr sz="900"/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SzPts val="320"/>
              <a:buChar char="•"/>
              <a:defRPr sz="700"/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SzPts val="220"/>
              <a:buChar char="•"/>
              <a:defRPr sz="600"/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SzPts val="120"/>
              <a:buChar char="•"/>
              <a:defRPr sz="500"/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SzPts val="700"/>
              <a:buChar char="•"/>
              <a:defRPr sz="400"/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ntro, Content">
  <p:cSld name="Title, Intro,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107826" y="207300"/>
            <a:ext cx="8883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107825" y="1489050"/>
            <a:ext cx="8883900" cy="30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45440" lvl="0" marL="457200" rtl="0" algn="l">
              <a:spcBef>
                <a:spcPts val="1000"/>
              </a:spcBef>
              <a:spcAft>
                <a:spcPts val="0"/>
              </a:spcAft>
              <a:buSzPts val="1840"/>
              <a:buChar char="•"/>
              <a:defRPr/>
            </a:lvl1pPr>
            <a:lvl2pPr indent="-325119" lvl="1" marL="91440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1520"/>
              <a:buChar char="•"/>
              <a:defRPr/>
            </a:lvl2pPr>
            <a:lvl3pPr indent="-325119" lvl="2" marL="137160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1520"/>
              <a:buChar char="•"/>
              <a:defRPr/>
            </a:lvl3pPr>
            <a:lvl4pPr indent="-325119" lvl="3" marL="182880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1520"/>
              <a:buChar char="•"/>
              <a:defRPr/>
            </a:lvl4pPr>
            <a:lvl5pPr indent="-325120" lvl="4" marL="228600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152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2" type="body"/>
          </p:nvPr>
        </p:nvSpPr>
        <p:spPr>
          <a:xfrm>
            <a:off x="107825" y="951850"/>
            <a:ext cx="8883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 sz="1800">
                <a:solidFill>
                  <a:srgbClr val="000000"/>
                </a:solidFill>
              </a:defRPr>
            </a:lvl1pPr>
            <a:lvl2pPr indent="-32004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40"/>
              <a:buChar char="○"/>
              <a:defRPr>
                <a:solidFill>
                  <a:srgbClr val="000000"/>
                </a:solidFill>
              </a:defRPr>
            </a:lvl2pPr>
            <a:lvl3pPr indent="-320039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40"/>
              <a:buChar char="■"/>
              <a:defRPr>
                <a:solidFill>
                  <a:srgbClr val="000000"/>
                </a:solidFill>
              </a:defRPr>
            </a:lvl3pPr>
            <a:lvl4pPr indent="-320039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40"/>
              <a:buChar char="●"/>
              <a:defRPr>
                <a:solidFill>
                  <a:srgbClr val="000000"/>
                </a:solidFill>
              </a:defRPr>
            </a:lvl4pPr>
            <a:lvl5pPr indent="-320039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40"/>
              <a:buChar char="○"/>
              <a:defRPr>
                <a:solidFill>
                  <a:srgbClr val="000000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623300" y="47786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GB.png" id="126" name="Google Shape;12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18" y="4860127"/>
            <a:ext cx="1234440" cy="19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idx="3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indent="-2921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2100" lvl="7" marL="365760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2100" lvl="8" marL="411480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4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SzPts val="440"/>
              <a:buChar char="•"/>
              <a:defRPr sz="900"/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SzPts val="320"/>
              <a:buChar char="•"/>
              <a:defRPr sz="700"/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SzPts val="220"/>
              <a:buChar char="•"/>
              <a:defRPr sz="600"/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SzPts val="120"/>
              <a:buChar char="•"/>
              <a:defRPr sz="500"/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SzPts val="700"/>
              <a:buChar char="•"/>
              <a:defRPr sz="400"/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4"/>
          <p:cNvSpPr txBox="1"/>
          <p:nvPr>
            <p:ph type="title"/>
          </p:nvPr>
        </p:nvSpPr>
        <p:spPr>
          <a:xfrm>
            <a:off x="420624" y="1868119"/>
            <a:ext cx="791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u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623300" y="4777112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EV.png" id="133" name="Google Shape;13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986" y="4861732"/>
            <a:ext cx="1228123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"/>
              <a:buChar char="•"/>
              <a:defRPr sz="900">
                <a:solidFill>
                  <a:schemeClr val="lt1"/>
                </a:solidFill>
              </a:defRPr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"/>
              <a:buChar char="•"/>
              <a:defRPr sz="700">
                <a:solidFill>
                  <a:schemeClr val="lt1"/>
                </a:solidFill>
              </a:defRPr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"/>
              <a:buChar char="•"/>
              <a:defRPr sz="600">
                <a:solidFill>
                  <a:schemeClr val="lt1"/>
                </a:solidFill>
              </a:defRPr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"/>
              <a:buChar char="•"/>
              <a:defRPr sz="500">
                <a:solidFill>
                  <a:schemeClr val="lt1"/>
                </a:solidFill>
              </a:defRPr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400">
                <a:solidFill>
                  <a:schemeClr val="lt1"/>
                </a:solidFill>
              </a:defRPr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420624" y="1868119"/>
            <a:ext cx="791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u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8623300" y="4777112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EV.png" id="139" name="Google Shape;13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986" y="4861732"/>
            <a:ext cx="1228123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"/>
              <a:buChar char="•"/>
              <a:defRPr sz="900">
                <a:solidFill>
                  <a:schemeClr val="lt1"/>
                </a:solidFill>
              </a:defRPr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"/>
              <a:buChar char="•"/>
              <a:defRPr sz="700">
                <a:solidFill>
                  <a:schemeClr val="lt1"/>
                </a:solidFill>
              </a:defRPr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"/>
              <a:buChar char="•"/>
              <a:defRPr sz="600">
                <a:solidFill>
                  <a:schemeClr val="lt1"/>
                </a:solidFill>
              </a:defRPr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"/>
              <a:buChar char="•"/>
              <a:defRPr sz="500">
                <a:solidFill>
                  <a:schemeClr val="lt1"/>
                </a:solidFill>
              </a:defRPr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400">
                <a:solidFill>
                  <a:schemeClr val="lt1"/>
                </a:solidFill>
              </a:defRPr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 txBox="1"/>
          <p:nvPr>
            <p:ph type="title"/>
          </p:nvPr>
        </p:nvSpPr>
        <p:spPr>
          <a:xfrm>
            <a:off x="420624" y="1868119"/>
            <a:ext cx="791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u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8623300" y="4777112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EV.png" id="145" name="Google Shape;14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986" y="4861732"/>
            <a:ext cx="1228123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"/>
              <a:buChar char="•"/>
              <a:defRPr sz="900">
                <a:solidFill>
                  <a:schemeClr val="lt1"/>
                </a:solidFill>
              </a:defRPr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"/>
              <a:buChar char="•"/>
              <a:defRPr sz="700">
                <a:solidFill>
                  <a:schemeClr val="lt1"/>
                </a:solidFill>
              </a:defRPr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"/>
              <a:buChar char="•"/>
              <a:defRPr sz="600">
                <a:solidFill>
                  <a:schemeClr val="lt1"/>
                </a:solidFill>
              </a:defRPr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"/>
              <a:buChar char="•"/>
              <a:defRPr sz="500">
                <a:solidFill>
                  <a:schemeClr val="lt1"/>
                </a:solidFill>
              </a:defRPr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400">
                <a:solidFill>
                  <a:schemeClr val="lt1"/>
                </a:solidFill>
              </a:defRPr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">
  <p:cSld name="3_Section 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 txBox="1"/>
          <p:nvPr>
            <p:ph type="title"/>
          </p:nvPr>
        </p:nvSpPr>
        <p:spPr>
          <a:xfrm>
            <a:off x="420624" y="1868119"/>
            <a:ext cx="791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u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623300" y="4777112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EV.png" id="151" name="Google Shape;15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986" y="4861732"/>
            <a:ext cx="1228123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"/>
              <a:buChar char="•"/>
              <a:defRPr sz="900">
                <a:solidFill>
                  <a:schemeClr val="lt1"/>
                </a:solidFill>
              </a:defRPr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"/>
              <a:buChar char="•"/>
              <a:defRPr sz="700">
                <a:solidFill>
                  <a:schemeClr val="lt1"/>
                </a:solidFill>
              </a:defRPr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"/>
              <a:buChar char="•"/>
              <a:defRPr sz="600">
                <a:solidFill>
                  <a:schemeClr val="lt1"/>
                </a:solidFill>
              </a:defRPr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"/>
              <a:buChar char="•"/>
              <a:defRPr sz="500">
                <a:solidFill>
                  <a:schemeClr val="lt1"/>
                </a:solidFill>
              </a:defRPr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400">
                <a:solidFill>
                  <a:schemeClr val="lt1"/>
                </a:solidFill>
              </a:defRPr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Header">
  <p:cSld name="4_Section 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8"/>
          <p:cNvSpPr txBox="1"/>
          <p:nvPr>
            <p:ph type="title"/>
          </p:nvPr>
        </p:nvSpPr>
        <p:spPr>
          <a:xfrm>
            <a:off x="420624" y="1868119"/>
            <a:ext cx="791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u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623300" y="4777112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EV.png" id="157" name="Google Shape;15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986" y="4861732"/>
            <a:ext cx="1228123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"/>
              <a:buChar char="•"/>
              <a:defRPr sz="900">
                <a:solidFill>
                  <a:schemeClr val="lt1"/>
                </a:solidFill>
              </a:defRPr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"/>
              <a:buChar char="•"/>
              <a:defRPr sz="700">
                <a:solidFill>
                  <a:schemeClr val="lt1"/>
                </a:solidFill>
              </a:defRPr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"/>
              <a:buChar char="•"/>
              <a:defRPr sz="600">
                <a:solidFill>
                  <a:schemeClr val="lt1"/>
                </a:solidFill>
              </a:defRPr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"/>
              <a:buChar char="•"/>
              <a:defRPr sz="500">
                <a:solidFill>
                  <a:schemeClr val="lt1"/>
                </a:solidFill>
              </a:defRPr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400">
                <a:solidFill>
                  <a:schemeClr val="lt1"/>
                </a:solidFill>
              </a:defRPr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">
  <p:cSld name="5_Section 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9"/>
          <p:cNvSpPr txBox="1"/>
          <p:nvPr>
            <p:ph type="title"/>
          </p:nvPr>
        </p:nvSpPr>
        <p:spPr>
          <a:xfrm>
            <a:off x="420624" y="1868119"/>
            <a:ext cx="791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u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12" type="sldNum"/>
          </p:nvPr>
        </p:nvSpPr>
        <p:spPr>
          <a:xfrm>
            <a:off x="8623300" y="4777112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EV.png" id="163" name="Google Shape;16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986" y="4861732"/>
            <a:ext cx="1228123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"/>
              <a:buChar char="•"/>
              <a:defRPr sz="900">
                <a:solidFill>
                  <a:schemeClr val="lt1"/>
                </a:solidFill>
              </a:defRPr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"/>
              <a:buChar char="•"/>
              <a:defRPr sz="700">
                <a:solidFill>
                  <a:schemeClr val="lt1"/>
                </a:solidFill>
              </a:defRPr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"/>
              <a:buChar char="•"/>
              <a:defRPr sz="600">
                <a:solidFill>
                  <a:schemeClr val="lt1"/>
                </a:solidFill>
              </a:defRPr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"/>
              <a:buChar char="•"/>
              <a:defRPr sz="500">
                <a:solidFill>
                  <a:schemeClr val="lt1"/>
                </a:solidFill>
              </a:defRPr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400">
                <a:solidFill>
                  <a:schemeClr val="lt1"/>
                </a:solidFill>
              </a:defRPr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 1">
  <p:cSld name="5_Section Header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571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0"/>
          <p:cNvSpPr txBox="1"/>
          <p:nvPr>
            <p:ph type="title"/>
          </p:nvPr>
        </p:nvSpPr>
        <p:spPr>
          <a:xfrm>
            <a:off x="420624" y="1868119"/>
            <a:ext cx="791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u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2" type="sldNum"/>
          </p:nvPr>
        </p:nvSpPr>
        <p:spPr>
          <a:xfrm>
            <a:off x="8623300" y="4777112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EV.png" id="169" name="Google Shape;16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986" y="4861732"/>
            <a:ext cx="1228123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"/>
              <a:buChar char="•"/>
              <a:defRPr sz="900">
                <a:solidFill>
                  <a:schemeClr val="lt1"/>
                </a:solidFill>
              </a:defRPr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"/>
              <a:buChar char="•"/>
              <a:defRPr sz="700">
                <a:solidFill>
                  <a:schemeClr val="lt1"/>
                </a:solidFill>
              </a:defRPr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"/>
              <a:buChar char="•"/>
              <a:defRPr sz="600">
                <a:solidFill>
                  <a:schemeClr val="lt1"/>
                </a:solidFill>
              </a:defRPr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"/>
              <a:buChar char="•"/>
              <a:defRPr sz="500">
                <a:solidFill>
                  <a:schemeClr val="lt1"/>
                </a:solidFill>
              </a:defRPr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400">
                <a:solidFill>
                  <a:schemeClr val="lt1"/>
                </a:solidFill>
              </a:defRPr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 1 1">
  <p:cSld name="5_Section Header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71F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1"/>
          <p:cNvSpPr txBox="1"/>
          <p:nvPr>
            <p:ph type="title"/>
          </p:nvPr>
        </p:nvSpPr>
        <p:spPr>
          <a:xfrm>
            <a:off x="420624" y="1868119"/>
            <a:ext cx="791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u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4" name="Google Shape;174;p31"/>
          <p:cNvSpPr txBox="1"/>
          <p:nvPr>
            <p:ph idx="12" type="sldNum"/>
          </p:nvPr>
        </p:nvSpPr>
        <p:spPr>
          <a:xfrm>
            <a:off x="8623300" y="4777112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EV.png" id="175" name="Google Shape;17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986" y="4861732"/>
            <a:ext cx="1228123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"/>
              <a:buChar char="•"/>
              <a:defRPr sz="900">
                <a:solidFill>
                  <a:schemeClr val="lt1"/>
                </a:solidFill>
              </a:defRPr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"/>
              <a:buChar char="•"/>
              <a:defRPr sz="700">
                <a:solidFill>
                  <a:schemeClr val="lt1"/>
                </a:solidFill>
              </a:defRPr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"/>
              <a:buChar char="•"/>
              <a:defRPr sz="600">
                <a:solidFill>
                  <a:schemeClr val="lt1"/>
                </a:solidFill>
              </a:defRPr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"/>
              <a:buChar char="•"/>
              <a:defRPr sz="500">
                <a:solidFill>
                  <a:schemeClr val="lt1"/>
                </a:solidFill>
              </a:defRPr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400">
                <a:solidFill>
                  <a:schemeClr val="lt1"/>
                </a:solidFill>
              </a:defRPr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400">
                <a:solidFill>
                  <a:schemeClr val="lt1"/>
                </a:solidFill>
              </a:defRPr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•"/>
              <a:defRPr sz="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ection Header">
  <p:cSld name="6_Section Head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420624" y="1868119"/>
            <a:ext cx="791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Font typeface="Source Sans Pro"/>
              <a:buNone/>
              <a:defRPr sz="4800" u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8623300" y="47786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GB.png" id="180" name="Google Shape;18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18" y="4860127"/>
            <a:ext cx="1234440" cy="19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2" name="Google Shape;182;p32"/>
          <p:cNvSpPr txBox="1"/>
          <p:nvPr>
            <p:ph idx="2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SzPts val="440"/>
              <a:buChar char="•"/>
              <a:defRPr sz="900"/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SzPts val="320"/>
              <a:buChar char="•"/>
              <a:defRPr sz="700"/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SzPts val="220"/>
              <a:buChar char="•"/>
              <a:defRPr sz="600"/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SzPts val="120"/>
              <a:buChar char="•"/>
              <a:defRPr sz="500"/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SzPts val="700"/>
              <a:buChar char="•"/>
              <a:defRPr sz="400"/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23300" y="47786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GB.png" id="185" name="Google Shape;18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18" y="4860127"/>
            <a:ext cx="1234440" cy="19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56540" lvl="0" marL="457200" rtl="0" algn="r">
              <a:spcBef>
                <a:spcPts val="0"/>
              </a:spcBef>
              <a:spcAft>
                <a:spcPts val="0"/>
              </a:spcAft>
              <a:buSzPts val="440"/>
              <a:buChar char="•"/>
              <a:defRPr sz="900"/>
            </a:lvl1pPr>
            <a:lvl2pPr indent="-248919" lvl="1" marL="914400" rtl="0" algn="r">
              <a:spcBef>
                <a:spcPts val="0"/>
              </a:spcBef>
              <a:spcAft>
                <a:spcPts val="0"/>
              </a:spcAft>
              <a:buSzPts val="320"/>
              <a:buChar char="•"/>
              <a:defRPr sz="700"/>
            </a:lvl2pPr>
            <a:lvl3pPr indent="-242569" lvl="2" marL="1371600" rtl="0" algn="r">
              <a:spcBef>
                <a:spcPts val="0"/>
              </a:spcBef>
              <a:spcAft>
                <a:spcPts val="0"/>
              </a:spcAft>
              <a:buSzPts val="220"/>
              <a:buChar char="•"/>
              <a:defRPr sz="600"/>
            </a:lvl3pPr>
            <a:lvl4pPr indent="-236219" lvl="3" marL="1828800" rtl="0" algn="r">
              <a:spcBef>
                <a:spcPts val="0"/>
              </a:spcBef>
              <a:spcAft>
                <a:spcPts val="0"/>
              </a:spcAft>
              <a:buSzPts val="120"/>
              <a:buChar char="•"/>
              <a:defRPr sz="500"/>
            </a:lvl4pPr>
            <a:lvl5pPr indent="-234950" lvl="4" marL="22860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5pPr>
            <a:lvl6pPr indent="-273050" lvl="5" marL="2743200" rtl="0" algn="r">
              <a:spcBef>
                <a:spcPts val="0"/>
              </a:spcBef>
              <a:spcAft>
                <a:spcPts val="0"/>
              </a:spcAft>
              <a:buSzPts val="700"/>
              <a:buChar char="•"/>
              <a:defRPr sz="400"/>
            </a:lvl6pPr>
            <a:lvl7pPr indent="-234950" lvl="6" marL="3200400" rtl="0" algn="r">
              <a:spcBef>
                <a:spcPts val="0"/>
              </a:spcBef>
              <a:spcAft>
                <a:spcPts val="0"/>
              </a:spcAft>
              <a:buSzPts val="100"/>
              <a:buChar char="•"/>
              <a:defRPr sz="400"/>
            </a:lvl7pPr>
            <a:lvl8pPr indent="-254000" lvl="7" marL="36576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indent="-254000" lvl="8" marL="4114800" rtl="0" algn="r"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426670" y="205978"/>
            <a:ext cx="8153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idx="10" type="dt"/>
          </p:nvPr>
        </p:nvSpPr>
        <p:spPr>
          <a:xfrm>
            <a:off x="3886200" y="4626294"/>
            <a:ext cx="1295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4"/>
          <p:cNvSpPr txBox="1"/>
          <p:nvPr>
            <p:ph idx="11" type="ftr"/>
          </p:nvPr>
        </p:nvSpPr>
        <p:spPr>
          <a:xfrm>
            <a:off x="5422900" y="462629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12" type="sldNum"/>
          </p:nvPr>
        </p:nvSpPr>
        <p:spPr>
          <a:xfrm>
            <a:off x="8318500" y="46262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0" y="0"/>
            <a:ext cx="9144000" cy="9954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257075" y="737000"/>
            <a:ext cx="8366100" cy="3552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>
            <a:lvl1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1pPr>
            <a:lvl2pPr indent="-287019" lvl="1" marL="9144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20"/>
              <a:buChar char="•"/>
              <a:defRPr>
                <a:solidFill>
                  <a:srgbClr val="000000"/>
                </a:solidFill>
              </a:defRPr>
            </a:lvl2pPr>
            <a:lvl3pPr indent="-280669" lvl="2" marL="13716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20"/>
              <a:buChar char="•"/>
              <a:defRPr>
                <a:solidFill>
                  <a:srgbClr val="000000"/>
                </a:solidFill>
              </a:defRPr>
            </a:lvl3pPr>
            <a:lvl4pPr indent="-274319" lvl="3" marL="18288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20"/>
              <a:buChar char="•"/>
              <a:defRPr>
                <a:solidFill>
                  <a:srgbClr val="000000"/>
                </a:solidFill>
              </a:defRPr>
            </a:lvl4pPr>
            <a:lvl5pPr indent="-267970" lvl="4" marL="22860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20"/>
              <a:buChar char="•"/>
              <a:defRPr>
                <a:solidFill>
                  <a:srgbClr val="000000"/>
                </a:solidFill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>
                <a:solidFill>
                  <a:srgbClr val="000000"/>
                </a:solidFill>
              </a:defRPr>
            </a:lvl6pPr>
            <a:lvl7pPr indent="-273050" lvl="6" marL="3200400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6" name="Google Shape;196;p3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426670" y="205978"/>
            <a:ext cx="8153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7"/>
          <p:cNvSpPr txBox="1"/>
          <p:nvPr>
            <p:ph idx="10" type="dt"/>
          </p:nvPr>
        </p:nvSpPr>
        <p:spPr>
          <a:xfrm>
            <a:off x="3886200" y="4626294"/>
            <a:ext cx="1295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11" type="ftr"/>
          </p:nvPr>
        </p:nvSpPr>
        <p:spPr>
          <a:xfrm>
            <a:off x="5422900" y="462629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8318500" y="46262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25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5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07826" y="207300"/>
            <a:ext cx="8883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None/>
              <a:defRPr b="0" i="0" sz="24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07825" y="1117225"/>
            <a:ext cx="88839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94640" lvl="0" marL="457200" marR="0" rtl="0" algn="l">
              <a:spcBef>
                <a:spcPts val="1000"/>
              </a:spcBef>
              <a:spcAft>
                <a:spcPts val="0"/>
              </a:spcAft>
              <a:buSzPts val="1040"/>
              <a:buFont typeface="Arial"/>
              <a:buChar char="•"/>
              <a:defRPr b="0" i="0" sz="15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87019" lvl="1" marL="914400" marR="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920"/>
              <a:buFont typeface="Arial"/>
              <a:buChar char="•"/>
              <a:defRPr b="0" i="0" sz="13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80669" lvl="2" marL="1371600" marR="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820"/>
              <a:buFont typeface="Arial"/>
              <a:buChar char="•"/>
              <a:defRPr b="0" i="0" sz="12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74319" lvl="3" marL="1828800" marR="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720"/>
              <a:buFont typeface="Arial"/>
              <a:buChar char="•"/>
              <a:defRPr b="0" i="0" sz="11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67970" lvl="4" marL="2286000" marR="0" rtl="0" algn="l">
              <a:lnSpc>
                <a:spcPct val="94736"/>
              </a:lnSpc>
              <a:spcBef>
                <a:spcPts val="800"/>
              </a:spcBef>
              <a:spcAft>
                <a:spcPts val="0"/>
              </a:spcAft>
              <a:buSzPts val="620"/>
              <a:buFont typeface="Arial"/>
              <a:buChar char="•"/>
              <a:defRPr b="0" i="0" sz="10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73050" lvl="6" marL="3200400" marR="0" rtl="0" algn="l">
              <a:spcBef>
                <a:spcPts val="400"/>
              </a:spcBef>
              <a:spcAft>
                <a:spcPts val="0"/>
              </a:spcAft>
              <a:buSzPts val="700"/>
              <a:buFont typeface="Source Sans Pro"/>
              <a:buChar char="•"/>
              <a:defRPr i="0" sz="10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SzPts val="1000"/>
              <a:buFont typeface="Source Sans Pro"/>
              <a:buChar char="•"/>
              <a:defRPr i="0" sz="10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SzPts val="1000"/>
              <a:buFont typeface="Source Sans Pro"/>
              <a:buChar char="•"/>
              <a:defRPr i="0" sz="10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623300" y="4778694"/>
            <a:ext cx="36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4D4F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4D4F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4D4F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4D4F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4D4F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4D4F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4D4F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4D4F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4D4F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tanford_medicine_RGB.png" id="67" name="Google Shape;67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818" y="4860127"/>
            <a:ext cx="1234440" cy="1924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7429500" y="0"/>
            <a:ext cx="1714500" cy="192600"/>
          </a:xfrm>
          <a:prstGeom prst="round2SameRect">
            <a:avLst>
              <a:gd fmla="val 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nature.com/articles/s43856-023-00370-1?fromPaywallRec=false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9.png"/><Relationship Id="rId5" Type="http://schemas.openxmlformats.org/officeDocument/2006/relationships/image" Target="../media/image61.png"/><Relationship Id="rId6" Type="http://schemas.openxmlformats.org/officeDocument/2006/relationships/image" Target="../media/image54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jalammar.github.io/illustrated-gpt2/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5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jalammar.github.io/illustrated-gpt2/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5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Relationship Id="rId6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idx="1" type="subTitle"/>
          </p:nvPr>
        </p:nvSpPr>
        <p:spPr>
          <a:xfrm>
            <a:off x="68550" y="1727750"/>
            <a:ext cx="90069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</a:rPr>
              <a:t>Large Language Models in Healthcare: A Technical Deep Dive</a:t>
            </a:r>
            <a:endParaRPr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" name="Google Shape;215;p38"/>
          <p:cNvSpPr txBox="1"/>
          <p:nvPr>
            <p:ph type="ctrTitle"/>
          </p:nvPr>
        </p:nvSpPr>
        <p:spPr>
          <a:xfrm>
            <a:off x="1820225" y="644150"/>
            <a:ext cx="5702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latin typeface="Calibri"/>
                <a:ea typeface="Calibri"/>
                <a:cs typeface="Calibri"/>
                <a:sym typeface="Calibri"/>
              </a:rPr>
              <a:t>BIOMEDIN 215: Data Science in Medicine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1535000" y="353625"/>
            <a:ext cx="9726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130051" y="3205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build an LLM?</a:t>
            </a:r>
            <a:endParaRPr/>
          </a:p>
        </p:txBody>
      </p:sp>
      <p:sp>
        <p:nvSpPr>
          <p:cNvPr id="299" name="Google Shape;299;p47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300" name="Google Shape;300;p47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https://arxiv.org/pdf/2402.06196</a:t>
            </a:r>
            <a:endParaRPr/>
          </a:p>
        </p:txBody>
      </p:sp>
      <p:pic>
        <p:nvPicPr>
          <p:cNvPr id="301" name="Google Shape;301;p47"/>
          <p:cNvPicPr preferRelativeResize="0"/>
          <p:nvPr/>
        </p:nvPicPr>
        <p:blipFill rotWithShape="1">
          <a:blip r:embed="rId3">
            <a:alphaModFix/>
          </a:blip>
          <a:srcRect b="72817" l="1761" r="1432" t="6802"/>
          <a:stretch/>
        </p:blipFill>
        <p:spPr>
          <a:xfrm>
            <a:off x="2166075" y="531025"/>
            <a:ext cx="4097849" cy="100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64534" l="1761" r="1432" t="27446"/>
          <a:stretch/>
        </p:blipFill>
        <p:spPr>
          <a:xfrm>
            <a:off x="2166075" y="1539650"/>
            <a:ext cx="4097849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7"/>
          <p:cNvPicPr preferRelativeResize="0"/>
          <p:nvPr/>
        </p:nvPicPr>
        <p:blipFill rotWithShape="1">
          <a:blip r:embed="rId3">
            <a:alphaModFix/>
          </a:blip>
          <a:srcRect b="54906" l="1761" r="1432" t="35203"/>
          <a:stretch/>
        </p:blipFill>
        <p:spPr>
          <a:xfrm>
            <a:off x="2166075" y="1936525"/>
            <a:ext cx="4097849" cy="4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 b="47222" l="1761" r="1432" t="44757"/>
          <a:stretch/>
        </p:blipFill>
        <p:spPr>
          <a:xfrm>
            <a:off x="2166075" y="2426025"/>
            <a:ext cx="4097849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 b="37203" l="1761" r="1432" t="52905"/>
          <a:stretch/>
        </p:blipFill>
        <p:spPr>
          <a:xfrm>
            <a:off x="2166075" y="2822900"/>
            <a:ext cx="4097849" cy="4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3">
            <a:alphaModFix/>
          </a:blip>
          <a:srcRect b="28553" l="1761" r="1432" t="62757"/>
          <a:stretch/>
        </p:blipFill>
        <p:spPr>
          <a:xfrm>
            <a:off x="2166075" y="3312400"/>
            <a:ext cx="4097849" cy="43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 rotWithShape="1">
          <a:blip r:embed="rId3">
            <a:alphaModFix/>
          </a:blip>
          <a:srcRect b="19333" l="1761" r="1432" t="71978"/>
          <a:stretch/>
        </p:blipFill>
        <p:spPr>
          <a:xfrm>
            <a:off x="2166075" y="3709275"/>
            <a:ext cx="4097849" cy="4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 rotWithShape="1">
          <a:blip r:embed="rId3">
            <a:alphaModFix/>
          </a:blip>
          <a:srcRect b="0" l="1761" r="1432" t="81081"/>
          <a:stretch/>
        </p:blipFill>
        <p:spPr>
          <a:xfrm>
            <a:off x="2166075" y="4139266"/>
            <a:ext cx="4097849" cy="93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130051" y="3205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build an LLM?</a:t>
            </a:r>
            <a:endParaRPr/>
          </a:p>
        </p:txBody>
      </p:sp>
      <p:sp>
        <p:nvSpPr>
          <p:cNvPr id="314" name="Google Shape;314;p48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315" name="Google Shape;315;p48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https://arxiv.org/pdf/2402.06196</a:t>
            </a:r>
            <a:endParaRPr/>
          </a:p>
        </p:txBody>
      </p:sp>
      <p:pic>
        <p:nvPicPr>
          <p:cNvPr id="316" name="Google Shape;316;p48"/>
          <p:cNvPicPr preferRelativeResize="0"/>
          <p:nvPr/>
        </p:nvPicPr>
        <p:blipFill rotWithShape="1">
          <a:blip r:embed="rId3">
            <a:alphaModFix/>
          </a:blip>
          <a:srcRect b="0" l="1761" r="1432" t="6803"/>
          <a:stretch/>
        </p:blipFill>
        <p:spPr>
          <a:xfrm>
            <a:off x="2166075" y="531025"/>
            <a:ext cx="4097849" cy="46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8"/>
          <p:cNvSpPr/>
          <p:nvPr/>
        </p:nvSpPr>
        <p:spPr>
          <a:xfrm>
            <a:off x="3727575" y="2862775"/>
            <a:ext cx="980700" cy="13155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" name="Google Shape;318;p48"/>
          <p:cNvSpPr/>
          <p:nvPr/>
        </p:nvSpPr>
        <p:spPr>
          <a:xfrm>
            <a:off x="6786150" y="3352425"/>
            <a:ext cx="1809600" cy="27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Stages of LLM Training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19" name="Google Shape;319;p48"/>
          <p:cNvCxnSpPr/>
          <p:nvPr/>
        </p:nvCxnSpPr>
        <p:spPr>
          <a:xfrm>
            <a:off x="4710300" y="2869625"/>
            <a:ext cx="2103600" cy="472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48"/>
          <p:cNvCxnSpPr/>
          <p:nvPr/>
        </p:nvCxnSpPr>
        <p:spPr>
          <a:xfrm flipH="1" rot="10800000">
            <a:off x="4730850" y="3637250"/>
            <a:ext cx="2069400" cy="5412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556876" y="20730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Stages of LLM Training</a:t>
            </a:r>
            <a:endParaRPr/>
          </a:p>
        </p:txBody>
      </p:sp>
      <p:sp>
        <p:nvSpPr>
          <p:cNvPr id="326" name="Google Shape;326;p49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327" name="Google Shape;327;p49"/>
          <p:cNvSpPr txBox="1"/>
          <p:nvPr>
            <p:ph idx="3" type="body"/>
          </p:nvPr>
        </p:nvSpPr>
        <p:spPr>
          <a:xfrm>
            <a:off x="6969725" y="4873800"/>
            <a:ext cx="1888500" cy="17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https://masteringllm.medium.com</a:t>
            </a:r>
            <a:endParaRPr/>
          </a:p>
        </p:txBody>
      </p:sp>
      <p:sp>
        <p:nvSpPr>
          <p:cNvPr id="328" name="Google Shape;328;p49"/>
          <p:cNvSpPr/>
          <p:nvPr/>
        </p:nvSpPr>
        <p:spPr>
          <a:xfrm>
            <a:off x="647625" y="1584075"/>
            <a:ext cx="1838700" cy="735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Pretraining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" name="Google Shape;329;p49"/>
          <p:cNvSpPr/>
          <p:nvPr/>
        </p:nvSpPr>
        <p:spPr>
          <a:xfrm>
            <a:off x="3595325" y="1584075"/>
            <a:ext cx="1838700" cy="735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Supervised fine tuning/Instruction tuning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Google Shape;330;p49"/>
          <p:cNvSpPr/>
          <p:nvPr/>
        </p:nvSpPr>
        <p:spPr>
          <a:xfrm>
            <a:off x="6484825" y="1584075"/>
            <a:ext cx="1838700" cy="735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Preference Alignment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1" name="Google Shape;331;p49"/>
          <p:cNvCxnSpPr>
            <a:stCxn id="328" idx="3"/>
            <a:endCxn id="329" idx="1"/>
          </p:cNvCxnSpPr>
          <p:nvPr/>
        </p:nvCxnSpPr>
        <p:spPr>
          <a:xfrm>
            <a:off x="2486325" y="1951875"/>
            <a:ext cx="110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49"/>
          <p:cNvCxnSpPr>
            <a:stCxn id="329" idx="3"/>
            <a:endCxn id="330" idx="1"/>
          </p:cNvCxnSpPr>
          <p:nvPr/>
        </p:nvCxnSpPr>
        <p:spPr>
          <a:xfrm>
            <a:off x="5434025" y="1951875"/>
            <a:ext cx="10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9"/>
          <p:cNvSpPr/>
          <p:nvPr/>
        </p:nvSpPr>
        <p:spPr>
          <a:xfrm>
            <a:off x="662175" y="903125"/>
            <a:ext cx="1809600" cy="354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Language Comprehension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4" name="Google Shape;334;p49"/>
          <p:cNvSpPr/>
          <p:nvPr/>
        </p:nvSpPr>
        <p:spPr>
          <a:xfrm>
            <a:off x="3595325" y="903125"/>
            <a:ext cx="1809600" cy="354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Task </a:t>
            </a: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Specialization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5" name="Google Shape;335;p49"/>
          <p:cNvSpPr/>
          <p:nvPr/>
        </p:nvSpPr>
        <p:spPr>
          <a:xfrm>
            <a:off x="6433225" y="903125"/>
            <a:ext cx="1809600" cy="354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Ethical Reasoning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6" name="Google Shape;3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5" y="2771700"/>
            <a:ext cx="2903598" cy="121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" name="Google Shape;3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350" y="2756650"/>
            <a:ext cx="2615300" cy="1250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800" y="2771700"/>
            <a:ext cx="2808750" cy="121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100726" y="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1a: Data Selection </a:t>
            </a:r>
            <a:endParaRPr/>
          </a:p>
        </p:txBody>
      </p:sp>
      <p:sp>
        <p:nvSpPr>
          <p:cNvPr id="344" name="Google Shape;344;p50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345" name="Google Shape;345;p50"/>
          <p:cNvSpPr txBox="1"/>
          <p:nvPr>
            <p:ph idx="3" type="body"/>
          </p:nvPr>
        </p:nvSpPr>
        <p:spPr>
          <a:xfrm>
            <a:off x="4332825" y="446885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https://arxiv.org/pdf/2402.18041</a:t>
            </a:r>
            <a:endParaRPr/>
          </a:p>
        </p:txBody>
      </p:sp>
      <p:pic>
        <p:nvPicPr>
          <p:cNvPr id="346" name="Google Shape;346;p50"/>
          <p:cNvPicPr preferRelativeResize="0"/>
          <p:nvPr/>
        </p:nvPicPr>
        <p:blipFill rotWithShape="1">
          <a:blip r:embed="rId3">
            <a:alphaModFix/>
          </a:blip>
          <a:srcRect b="8552" l="15854" r="14609" t="7272"/>
          <a:stretch/>
        </p:blipFill>
        <p:spPr>
          <a:xfrm>
            <a:off x="0" y="627100"/>
            <a:ext cx="1901268" cy="188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 rotWithShape="1">
          <a:blip r:embed="rId4">
            <a:alphaModFix/>
          </a:blip>
          <a:srcRect b="0" l="7294" r="7888" t="3484"/>
          <a:stretch/>
        </p:blipFill>
        <p:spPr>
          <a:xfrm>
            <a:off x="0" y="2973659"/>
            <a:ext cx="1901275" cy="190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650" y="3470727"/>
            <a:ext cx="5490176" cy="10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 rotWithShape="1">
          <a:blip r:embed="rId6">
            <a:alphaModFix/>
          </a:blip>
          <a:srcRect b="22504" l="0" r="0" t="0"/>
          <a:stretch/>
        </p:blipFill>
        <p:spPr>
          <a:xfrm>
            <a:off x="2924538" y="586225"/>
            <a:ext cx="3236276" cy="274177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0"/>
          <p:cNvSpPr/>
          <p:nvPr/>
        </p:nvSpPr>
        <p:spPr>
          <a:xfrm>
            <a:off x="2961725" y="1449150"/>
            <a:ext cx="3177300" cy="8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1" name="Google Shape;351;p50"/>
          <p:cNvSpPr/>
          <p:nvPr/>
        </p:nvSpPr>
        <p:spPr>
          <a:xfrm>
            <a:off x="2961725" y="1585325"/>
            <a:ext cx="3177300" cy="8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2" name="Google Shape;352;p50"/>
          <p:cNvSpPr/>
          <p:nvPr/>
        </p:nvSpPr>
        <p:spPr>
          <a:xfrm>
            <a:off x="2954025" y="3246700"/>
            <a:ext cx="3177300" cy="8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3" name="Google Shape;353;p50"/>
          <p:cNvSpPr/>
          <p:nvPr/>
        </p:nvSpPr>
        <p:spPr>
          <a:xfrm>
            <a:off x="2961725" y="2696500"/>
            <a:ext cx="3177300" cy="20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4" name="Google Shape;354;p50"/>
          <p:cNvSpPr/>
          <p:nvPr/>
        </p:nvSpPr>
        <p:spPr>
          <a:xfrm>
            <a:off x="2891150" y="4025425"/>
            <a:ext cx="5331600" cy="8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>
            <p:ph type="title"/>
          </p:nvPr>
        </p:nvSpPr>
        <p:spPr>
          <a:xfrm>
            <a:off x="100726" y="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1b: Data Cleaning </a:t>
            </a:r>
            <a:endParaRPr/>
          </a:p>
        </p:txBody>
      </p:sp>
      <p:sp>
        <p:nvSpPr>
          <p:cNvPr id="360" name="Google Shape;360;p51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361" name="Google Shape;361;p51"/>
          <p:cNvSpPr txBox="1"/>
          <p:nvPr>
            <p:ph idx="3" type="body"/>
          </p:nvPr>
        </p:nvSpPr>
        <p:spPr>
          <a:xfrm>
            <a:off x="4339025" y="48034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https://arxiv.org/pdf/2305.13169</a:t>
            </a:r>
            <a:endParaRPr/>
          </a:p>
        </p:txBody>
      </p:sp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100725" y="640975"/>
            <a:ext cx="8883900" cy="35358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Commonly used filtering strategies: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"/>
              <a:t>Dataset Age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en"/>
              <a:t>Content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en"/>
              <a:t>Domain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en"/>
              <a:t>Quality 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en"/>
              <a:t>Toxicity</a:t>
            </a:r>
            <a:endParaRPr/>
          </a:p>
        </p:txBody>
      </p:sp>
      <p:pic>
        <p:nvPicPr>
          <p:cNvPr id="363" name="Google Shape;363;p51"/>
          <p:cNvPicPr preferRelativeResize="0"/>
          <p:nvPr/>
        </p:nvPicPr>
        <p:blipFill rotWithShape="1">
          <a:blip r:embed="rId3">
            <a:alphaModFix/>
          </a:blip>
          <a:srcRect b="1927" l="3403" r="46101" t="1677"/>
          <a:stretch/>
        </p:blipFill>
        <p:spPr>
          <a:xfrm>
            <a:off x="5306450" y="399675"/>
            <a:ext cx="3165876" cy="44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100726" y="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Tokenization</a:t>
            </a:r>
            <a:endParaRPr/>
          </a:p>
        </p:txBody>
      </p:sp>
      <p:sp>
        <p:nvSpPr>
          <p:cNvPr id="369" name="Google Shape;369;p52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370" name="Google Shape;370;p52"/>
          <p:cNvSpPr txBox="1"/>
          <p:nvPr>
            <p:ph idx="3" type="body"/>
          </p:nvPr>
        </p:nvSpPr>
        <p:spPr>
          <a:xfrm>
            <a:off x="4332825" y="446885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https://arxiv.org/pdf/2402.18041</a:t>
            </a:r>
            <a:endParaRPr/>
          </a:p>
        </p:txBody>
      </p:sp>
      <p:sp>
        <p:nvSpPr>
          <p:cNvPr id="371" name="Google Shape;371;p52"/>
          <p:cNvSpPr txBox="1"/>
          <p:nvPr>
            <p:ph idx="1" type="body"/>
          </p:nvPr>
        </p:nvSpPr>
        <p:spPr>
          <a:xfrm>
            <a:off x="100725" y="640975"/>
            <a:ext cx="8883900" cy="35358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2004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en"/>
              <a:t>Tokenization is the process of converting text into a sequence of tokens, which can be words, subwords, symbols or characters.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"/>
              <a:t>Each token is an atom.</a:t>
            </a:r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 rotWithShape="1">
          <a:blip r:embed="rId3">
            <a:alphaModFix/>
          </a:blip>
          <a:srcRect b="0" l="0" r="11047" t="3772"/>
          <a:stretch/>
        </p:blipFill>
        <p:spPr>
          <a:xfrm>
            <a:off x="431000" y="1962175"/>
            <a:ext cx="3312850" cy="180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>
            <p:ph type="title"/>
          </p:nvPr>
        </p:nvSpPr>
        <p:spPr>
          <a:xfrm>
            <a:off x="100726" y="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Tokenization</a:t>
            </a:r>
            <a:endParaRPr/>
          </a:p>
        </p:txBody>
      </p:sp>
      <p:sp>
        <p:nvSpPr>
          <p:cNvPr id="378" name="Google Shape;378;p53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379" name="Google Shape;379;p53"/>
          <p:cNvSpPr txBox="1"/>
          <p:nvPr>
            <p:ph idx="3" type="body"/>
          </p:nvPr>
        </p:nvSpPr>
        <p:spPr>
          <a:xfrm>
            <a:off x="4529575" y="4820625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https://arxiv.org/pdf/2402.18041</a:t>
            </a:r>
            <a:endParaRPr/>
          </a:p>
        </p:txBody>
      </p:sp>
      <p:sp>
        <p:nvSpPr>
          <p:cNvPr id="380" name="Google Shape;380;p53"/>
          <p:cNvSpPr txBox="1"/>
          <p:nvPr>
            <p:ph idx="1" type="body"/>
          </p:nvPr>
        </p:nvSpPr>
        <p:spPr>
          <a:xfrm>
            <a:off x="100725" y="640975"/>
            <a:ext cx="8883900" cy="35358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2004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en"/>
              <a:t>Tokenization is the process of converting text into a sequence of tokens, which can be words, subwords, symbols or characters.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"/>
              <a:t>Each token is an atom.</a:t>
            </a:r>
            <a:endParaRPr/>
          </a:p>
        </p:txBody>
      </p:sp>
      <p:pic>
        <p:nvPicPr>
          <p:cNvPr id="381" name="Google Shape;381;p53"/>
          <p:cNvPicPr preferRelativeResize="0"/>
          <p:nvPr/>
        </p:nvPicPr>
        <p:blipFill rotWithShape="1">
          <a:blip r:embed="rId3">
            <a:alphaModFix/>
          </a:blip>
          <a:srcRect b="0" l="0" r="11047" t="3772"/>
          <a:stretch/>
        </p:blipFill>
        <p:spPr>
          <a:xfrm>
            <a:off x="431000" y="1962175"/>
            <a:ext cx="3312850" cy="180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3"/>
          <p:cNvSpPr/>
          <p:nvPr/>
        </p:nvSpPr>
        <p:spPr>
          <a:xfrm>
            <a:off x="4151225" y="1618075"/>
            <a:ext cx="18837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BytePair Encoding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3" name="Google Shape;383;p53"/>
          <p:cNvSpPr/>
          <p:nvPr/>
        </p:nvSpPr>
        <p:spPr>
          <a:xfrm>
            <a:off x="4151225" y="2795075"/>
            <a:ext cx="18837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WordPiece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Encoding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4" name="Google Shape;384;p53"/>
          <p:cNvSpPr/>
          <p:nvPr/>
        </p:nvSpPr>
        <p:spPr>
          <a:xfrm>
            <a:off x="4124750" y="3905925"/>
            <a:ext cx="18837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SentencePiece Encoding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5" name="Google Shape;385;p53"/>
          <p:cNvSpPr/>
          <p:nvPr/>
        </p:nvSpPr>
        <p:spPr>
          <a:xfrm>
            <a:off x="6235075" y="1426500"/>
            <a:ext cx="2802900" cy="32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Combines frequent character pairs into tokens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6" name="Google Shape;386;p53"/>
          <p:cNvSpPr/>
          <p:nvPr/>
        </p:nvSpPr>
        <p:spPr>
          <a:xfrm>
            <a:off x="6235075" y="2557875"/>
            <a:ext cx="2802900" cy="32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Builds tokens from characters to maximize likelihood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7" name="Google Shape;387;p53"/>
          <p:cNvSpPr/>
          <p:nvPr/>
        </p:nvSpPr>
        <p:spPr>
          <a:xfrm>
            <a:off x="6235075" y="3689250"/>
            <a:ext cx="2802900" cy="32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Tokenizes text without assuming spaces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8" name="Google Shape;388;p53"/>
          <p:cNvSpPr/>
          <p:nvPr/>
        </p:nvSpPr>
        <p:spPr>
          <a:xfrm>
            <a:off x="6235075" y="1869950"/>
            <a:ext cx="2802900" cy="405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“["l", "o", "w", "e", "r", "i", "n", "g"]” -&gt; ["l", "o" → "lo", "lo", "w" → "low", and "low", "er" → "lower"] -&gt; ["lower", "ing"]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9" name="Google Shape;389;p53"/>
          <p:cNvSpPr/>
          <p:nvPr/>
        </p:nvSpPr>
        <p:spPr>
          <a:xfrm>
            <a:off x="6235075" y="3003300"/>
            <a:ext cx="2802900" cy="405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"Unaffordable" -&gt; ["un", "##affordable"] -&gt; ["un", "##afford", "##able"]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0" name="Google Shape;390;p53"/>
          <p:cNvSpPr/>
          <p:nvPr/>
        </p:nvSpPr>
        <p:spPr>
          <a:xfrm>
            <a:off x="6235075" y="4136650"/>
            <a:ext cx="2802900" cy="405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"New York City" -&gt; ["▁New", "▁York", "▁City"]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type="title"/>
          </p:nvPr>
        </p:nvSpPr>
        <p:spPr>
          <a:xfrm>
            <a:off x="100726" y="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Positional Encoding</a:t>
            </a:r>
            <a:endParaRPr/>
          </a:p>
        </p:txBody>
      </p:sp>
      <p:sp>
        <p:nvSpPr>
          <p:cNvPr id="396" name="Google Shape;396;p54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397" name="Google Shape;397;p54"/>
          <p:cNvSpPr txBox="1"/>
          <p:nvPr>
            <p:ph idx="3" type="body"/>
          </p:nvPr>
        </p:nvSpPr>
        <p:spPr>
          <a:xfrm>
            <a:off x="4332825" y="465405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https://arxiv.org/pdf/2402.06196</a:t>
            </a:r>
            <a:endParaRPr/>
          </a:p>
        </p:txBody>
      </p:sp>
      <p:sp>
        <p:nvSpPr>
          <p:cNvPr id="398" name="Google Shape;398;p54"/>
          <p:cNvSpPr txBox="1"/>
          <p:nvPr>
            <p:ph idx="1" type="body"/>
          </p:nvPr>
        </p:nvSpPr>
        <p:spPr>
          <a:xfrm>
            <a:off x="100725" y="324900"/>
            <a:ext cx="8883900" cy="18474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Positional encoding describes the location or position of an entity in a sequence so that each position is assigned a unique representation.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9" name="Google Shape;399;p54"/>
          <p:cNvSpPr/>
          <p:nvPr/>
        </p:nvSpPr>
        <p:spPr>
          <a:xfrm>
            <a:off x="202325" y="1206425"/>
            <a:ext cx="6527100" cy="31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Example: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“The patient reported fever, followed by chills, and was prescribed antibiotics”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54"/>
          <p:cNvSpPr/>
          <p:nvPr/>
        </p:nvSpPr>
        <p:spPr>
          <a:xfrm>
            <a:off x="202325" y="1583725"/>
            <a:ext cx="6527100" cy="31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Positions: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“0            1            2               3              4         5       6      7        8            9                    10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54"/>
          <p:cNvSpPr/>
          <p:nvPr/>
        </p:nvSpPr>
        <p:spPr>
          <a:xfrm>
            <a:off x="202325" y="2765850"/>
            <a:ext cx="3217800" cy="368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Absolute Positional Embedding (APE)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54"/>
          <p:cNvSpPr/>
          <p:nvPr/>
        </p:nvSpPr>
        <p:spPr>
          <a:xfrm>
            <a:off x="202325" y="3289075"/>
            <a:ext cx="3217800" cy="3684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Relative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Positional Embedding (RPE)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54"/>
          <p:cNvSpPr/>
          <p:nvPr/>
        </p:nvSpPr>
        <p:spPr>
          <a:xfrm>
            <a:off x="202325" y="3812300"/>
            <a:ext cx="3217800" cy="368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Rotary Position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Embedding (RoPE)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54"/>
          <p:cNvSpPr txBox="1"/>
          <p:nvPr>
            <p:ph type="title"/>
          </p:nvPr>
        </p:nvSpPr>
        <p:spPr>
          <a:xfrm>
            <a:off x="100726" y="207835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Types of Positional Encodings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>
            <p:ph type="title"/>
          </p:nvPr>
        </p:nvSpPr>
        <p:spPr>
          <a:xfrm>
            <a:off x="100726" y="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Positional Encoding</a:t>
            </a:r>
            <a:endParaRPr/>
          </a:p>
        </p:txBody>
      </p:sp>
      <p:sp>
        <p:nvSpPr>
          <p:cNvPr id="410" name="Google Shape;410;p55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411" name="Google Shape;411;p55"/>
          <p:cNvSpPr txBox="1"/>
          <p:nvPr>
            <p:ph idx="3" type="body"/>
          </p:nvPr>
        </p:nvSpPr>
        <p:spPr>
          <a:xfrm>
            <a:off x="4332825" y="465405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https://arxiv.org/pdf/2402.06196</a:t>
            </a:r>
            <a:endParaRPr/>
          </a:p>
        </p:txBody>
      </p:sp>
      <p:sp>
        <p:nvSpPr>
          <p:cNvPr id="412" name="Google Shape;412;p55"/>
          <p:cNvSpPr/>
          <p:nvPr/>
        </p:nvSpPr>
        <p:spPr>
          <a:xfrm>
            <a:off x="144350" y="511850"/>
            <a:ext cx="6527100" cy="31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Example: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“The patient reported fever, followed by chills, and was prescribed antibiotics”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3" name="Google Shape;413;p55"/>
          <p:cNvSpPr/>
          <p:nvPr/>
        </p:nvSpPr>
        <p:spPr>
          <a:xfrm>
            <a:off x="144350" y="936575"/>
            <a:ext cx="6527100" cy="31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Positions: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“0            1            2               3              4         5       6      7        8            9                    10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Google Shape;414;p55"/>
          <p:cNvSpPr/>
          <p:nvPr/>
        </p:nvSpPr>
        <p:spPr>
          <a:xfrm>
            <a:off x="144350" y="1361300"/>
            <a:ext cx="2856600" cy="3782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55"/>
          <p:cNvSpPr/>
          <p:nvPr/>
        </p:nvSpPr>
        <p:spPr>
          <a:xfrm>
            <a:off x="3143700" y="1361300"/>
            <a:ext cx="2856600" cy="3782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6" name="Google Shape;416;p55"/>
          <p:cNvSpPr/>
          <p:nvPr/>
        </p:nvSpPr>
        <p:spPr>
          <a:xfrm>
            <a:off x="6143050" y="1361300"/>
            <a:ext cx="2856600" cy="3782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7" name="Google Shape;417;p55"/>
          <p:cNvSpPr txBox="1"/>
          <p:nvPr/>
        </p:nvSpPr>
        <p:spPr>
          <a:xfrm>
            <a:off x="307550" y="1490550"/>
            <a:ext cx="25302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APE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1.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Purpose: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Adds fixed or learned positional information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2. Example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Token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"fever"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Embedding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: [0.5, 0.8]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Positional Encoding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[sin(3), cos(3)]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Combined Embedding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[fever] + [Pos3: sin(3), cos(3)]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8" name="Google Shape;418;p55"/>
          <p:cNvSpPr txBox="1"/>
          <p:nvPr/>
        </p:nvSpPr>
        <p:spPr>
          <a:xfrm>
            <a:off x="3267450" y="1490550"/>
            <a:ext cx="26091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1. Purpose: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Adjusts embeddings for relative distances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2. Example: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Tokens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"fever", “chills”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Relative Distance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Offset</a:t>
            </a: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 Encoding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[sin(3), cos(3)]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6266800" y="1490550"/>
            <a:ext cx="28566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RoPE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1. Purpose: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Applies rotation matrices (absolute + relative)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2. Example: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Tokens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"fever", “chills”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Embedding 1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: [0.5, 0.8]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Embedding 2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: [0.6, 0.9]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Rotation Matrices: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R_3 =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[cos(3), sin(3)]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R_6 =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[cos(6), sin(6)]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Rotation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R_3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([0.5, 0.8]), </a:t>
            </a: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R_6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([0.6, 0.9])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425" name="Google Shape;425;p56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426" name="Google Shape;426;p56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https://arxiv.org/abs/1706.03762</a:t>
            </a:r>
            <a:endParaRPr/>
          </a:p>
        </p:txBody>
      </p:sp>
      <p:pic>
        <p:nvPicPr>
          <p:cNvPr id="427" name="Google Shape;4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00" y="618363"/>
            <a:ext cx="2765687" cy="39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/>
          <p:nvPr/>
        </p:nvSpPr>
        <p:spPr>
          <a:xfrm>
            <a:off x="1800275" y="2009325"/>
            <a:ext cx="890400" cy="53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9" name="Google Shape;429;p56"/>
          <p:cNvSpPr/>
          <p:nvPr/>
        </p:nvSpPr>
        <p:spPr>
          <a:xfrm>
            <a:off x="1762175" y="2825400"/>
            <a:ext cx="890400" cy="53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0" name="Google Shape;430;p56"/>
          <p:cNvSpPr/>
          <p:nvPr/>
        </p:nvSpPr>
        <p:spPr>
          <a:xfrm>
            <a:off x="740850" y="2922500"/>
            <a:ext cx="890400" cy="31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1" name="Google Shape;431;p56"/>
          <p:cNvSpPr/>
          <p:nvPr/>
        </p:nvSpPr>
        <p:spPr>
          <a:xfrm>
            <a:off x="4845400" y="2460575"/>
            <a:ext cx="1766700" cy="36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What is Attention?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2" name="Google Shape;432;p56"/>
          <p:cNvCxnSpPr>
            <a:stCxn id="428" idx="3"/>
            <a:endCxn id="431" idx="1"/>
          </p:cNvCxnSpPr>
          <p:nvPr/>
        </p:nvCxnSpPr>
        <p:spPr>
          <a:xfrm>
            <a:off x="2690675" y="2276025"/>
            <a:ext cx="2154600" cy="3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56"/>
          <p:cNvCxnSpPr>
            <a:stCxn id="429" idx="3"/>
            <a:endCxn id="431" idx="1"/>
          </p:cNvCxnSpPr>
          <p:nvPr/>
        </p:nvCxnSpPr>
        <p:spPr>
          <a:xfrm flipH="1" rot="10800000">
            <a:off x="2652575" y="2643000"/>
            <a:ext cx="2192700" cy="4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130050" y="108650"/>
            <a:ext cx="6612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22" name="Google Shape;222;p39"/>
          <p:cNvSpPr txBox="1"/>
          <p:nvPr/>
        </p:nvSpPr>
        <p:spPr>
          <a:xfrm>
            <a:off x="307975" y="533850"/>
            <a:ext cx="8650200" cy="4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AutoNum type="arabicPeriod"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Applications of LLMs in the Real World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AutoNum type="arabicPeriod"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Inner Workings and Building Blocks of LLMs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AutoNum type="alphaLcPeriod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What is an LLM?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AutoNum type="alphaLcPeriod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Building an LLM from scratch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AutoNum type="arabicPeriod"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Foundation Models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AutoNum type="alphaLcPeriod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What is a Foundation Model?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AutoNum type="alphaLcPeriod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EHR Foundation Models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AutoNum type="arabicPeriod"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Challenges and Opportunities in Healthcare AI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39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439" name="Google Shape;439;p57"/>
          <p:cNvSpPr txBox="1"/>
          <p:nvPr>
            <p:ph idx="1" type="body"/>
          </p:nvPr>
        </p:nvSpPr>
        <p:spPr>
          <a:xfrm>
            <a:off x="107825" y="931925"/>
            <a:ext cx="8883900" cy="37212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Attention is a mechanism that allows models to focus on specific parts of the input when processing each element.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/>
              <a:t>Benefits:</a:t>
            </a:r>
            <a:endParaRPr u="sng"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Improves contextual understanding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Captures relationships between distant words in a sentence.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7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441" name="Google Shape;441;p57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https://arxiv.org/abs/1706.03762</a:t>
            </a:r>
            <a:endParaRPr/>
          </a:p>
        </p:txBody>
      </p:sp>
      <p:sp>
        <p:nvSpPr>
          <p:cNvPr id="442" name="Google Shape;442;p57"/>
          <p:cNvSpPr txBox="1"/>
          <p:nvPr>
            <p:ph type="title"/>
          </p:nvPr>
        </p:nvSpPr>
        <p:spPr>
          <a:xfrm>
            <a:off x="130051" y="46047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9999"/>
                </a:solidFill>
              </a:rPr>
              <a:t>Understanding Attention</a:t>
            </a:r>
            <a:endParaRPr sz="2100">
              <a:solidFill>
                <a:srgbClr val="999999"/>
              </a:solidFill>
            </a:endParaRPr>
          </a:p>
        </p:txBody>
      </p:sp>
      <p:pic>
        <p:nvPicPr>
          <p:cNvPr id="443" name="Google Shape;4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0" y="2799975"/>
            <a:ext cx="2883675" cy="19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449" name="Google Shape;449;p58"/>
          <p:cNvSpPr txBox="1"/>
          <p:nvPr>
            <p:ph idx="1" type="body"/>
          </p:nvPr>
        </p:nvSpPr>
        <p:spPr>
          <a:xfrm>
            <a:off x="107825" y="931925"/>
            <a:ext cx="8883900" cy="14070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Definitions: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•"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Query (Q)</a:t>
            </a:r>
            <a:r>
              <a:rPr lang="en"/>
              <a:t>: Represents the word we're focusing on.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Key (K)</a:t>
            </a:r>
            <a:r>
              <a:rPr lang="en"/>
              <a:t>: Represents all words in the sentence that might be relevant to the Query.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Value (V)</a:t>
            </a:r>
            <a:r>
              <a:rPr lang="en"/>
              <a:t>: Contains the actual information or content of each word.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8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451" name="Google Shape;451;p58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https://arxiv.org/abs/1706.03762</a:t>
            </a:r>
            <a:endParaRPr/>
          </a:p>
        </p:txBody>
      </p:sp>
      <p:sp>
        <p:nvSpPr>
          <p:cNvPr id="452" name="Google Shape;452;p58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9999"/>
                </a:solidFill>
              </a:rPr>
              <a:t>What is</a:t>
            </a:r>
            <a:r>
              <a:rPr lang="en" sz="2100">
                <a:solidFill>
                  <a:srgbClr val="999999"/>
                </a:solidFill>
              </a:rPr>
              <a:t> Attention?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453" name="Google Shape;453;p58"/>
          <p:cNvSpPr txBox="1"/>
          <p:nvPr>
            <p:ph idx="1" type="body"/>
          </p:nvPr>
        </p:nvSpPr>
        <p:spPr>
          <a:xfrm>
            <a:off x="107825" y="2673950"/>
            <a:ext cx="8883900" cy="1954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Analogy: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Teacher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 (Query): </a:t>
            </a:r>
            <a:r>
              <a:rPr lang="en"/>
              <a:t>Asks a specific question.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Students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 (Keys): </a:t>
            </a:r>
            <a:r>
              <a:rPr lang="en"/>
              <a:t>Each student has notes indicating how relevant their information is to the question.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Students’ Information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 (Values): </a:t>
            </a:r>
            <a:r>
              <a:rPr lang="en"/>
              <a:t>The actual answers or information students provide based on relevance.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459" name="Google Shape;459;p59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460" name="Google Shape;460;p59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9999"/>
                </a:solidFill>
              </a:rPr>
              <a:t>How does Attention work?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461" name="Google Shape;461;p59"/>
          <p:cNvSpPr/>
          <p:nvPr/>
        </p:nvSpPr>
        <p:spPr>
          <a:xfrm>
            <a:off x="189700" y="931925"/>
            <a:ext cx="6527100" cy="31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Example: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“Patient diagnosed with myocardial infarction.”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2" name="Google Shape;462;p59"/>
          <p:cNvSpPr txBox="1"/>
          <p:nvPr>
            <p:ph idx="1" type="body"/>
          </p:nvPr>
        </p:nvSpPr>
        <p:spPr>
          <a:xfrm>
            <a:off x="189700" y="1237700"/>
            <a:ext cx="4508400" cy="34086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40"/>
              <a:buAutoNum type="arabicPeriod"/>
            </a:pPr>
            <a:r>
              <a:rPr lang="en"/>
              <a:t>Embeddings 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40"/>
              <a:buAutoNum type="arabicPeriod"/>
            </a:pPr>
            <a:r>
              <a:rPr lang="en"/>
              <a:t>Weight Matrices</a:t>
            </a:r>
            <a:endParaRPr/>
          </a:p>
        </p:txBody>
      </p:sp>
      <p:pic>
        <p:nvPicPr>
          <p:cNvPr id="463" name="Google Shape;463;p59"/>
          <p:cNvPicPr preferRelativeResize="0"/>
          <p:nvPr/>
        </p:nvPicPr>
        <p:blipFill rotWithShape="1">
          <a:blip r:embed="rId3">
            <a:alphaModFix/>
          </a:blip>
          <a:srcRect b="0" l="0" r="15175" t="0"/>
          <a:stretch/>
        </p:blipFill>
        <p:spPr>
          <a:xfrm>
            <a:off x="738575" y="1765600"/>
            <a:ext cx="2228077" cy="127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p59"/>
          <p:cNvPicPr preferRelativeResize="0"/>
          <p:nvPr/>
        </p:nvPicPr>
        <p:blipFill rotWithShape="1">
          <a:blip r:embed="rId4">
            <a:alphaModFix/>
          </a:blip>
          <a:srcRect b="0" l="60668" r="0" t="76567"/>
          <a:stretch/>
        </p:blipFill>
        <p:spPr>
          <a:xfrm>
            <a:off x="3225800" y="3497575"/>
            <a:ext cx="1511500" cy="79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9"/>
          <p:cNvPicPr preferRelativeResize="0"/>
          <p:nvPr/>
        </p:nvPicPr>
        <p:blipFill rotWithShape="1">
          <a:blip r:embed="rId4">
            <a:alphaModFix/>
          </a:blip>
          <a:srcRect b="67529" l="60668" r="0" t="11119"/>
          <a:stretch/>
        </p:blipFill>
        <p:spPr>
          <a:xfrm>
            <a:off x="107825" y="3497575"/>
            <a:ext cx="1578274" cy="7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9"/>
          <p:cNvPicPr preferRelativeResize="0"/>
          <p:nvPr/>
        </p:nvPicPr>
        <p:blipFill rotWithShape="1">
          <a:blip r:embed="rId4">
            <a:alphaModFix/>
          </a:blip>
          <a:srcRect b="33985" l="60668" r="0" t="44663"/>
          <a:stretch/>
        </p:blipFill>
        <p:spPr>
          <a:xfrm>
            <a:off x="1686100" y="3517000"/>
            <a:ext cx="1578293" cy="7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9"/>
          <p:cNvSpPr txBox="1"/>
          <p:nvPr>
            <p:ph idx="1" type="body"/>
          </p:nvPr>
        </p:nvSpPr>
        <p:spPr>
          <a:xfrm>
            <a:off x="4626150" y="1276550"/>
            <a:ext cx="4619700" cy="35406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"/>
              <a:t>. 	Calculating Q, K, V for "diagnosed"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4.</a:t>
            </a:r>
            <a:r>
              <a:rPr lang="en"/>
              <a:t> 	Result: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59"/>
          <p:cNvPicPr preferRelativeResize="0"/>
          <p:nvPr/>
        </p:nvPicPr>
        <p:blipFill rotWithShape="1">
          <a:blip r:embed="rId5">
            <a:alphaModFix/>
          </a:blip>
          <a:srcRect b="10893" l="0" r="0" t="12389"/>
          <a:stretch/>
        </p:blipFill>
        <p:spPr>
          <a:xfrm>
            <a:off x="4941950" y="1828650"/>
            <a:ext cx="2099599" cy="4301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9" name="Google Shape;469;p59"/>
          <p:cNvPicPr preferRelativeResize="0"/>
          <p:nvPr/>
        </p:nvPicPr>
        <p:blipFill rotWithShape="1">
          <a:blip r:embed="rId6">
            <a:alphaModFix/>
          </a:blip>
          <a:srcRect b="0" l="0" r="0" t="8917"/>
          <a:stretch/>
        </p:blipFill>
        <p:spPr>
          <a:xfrm>
            <a:off x="7129875" y="1828650"/>
            <a:ext cx="1999524" cy="430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0" name="Google Shape;470;p59"/>
          <p:cNvPicPr preferRelativeResize="0"/>
          <p:nvPr/>
        </p:nvPicPr>
        <p:blipFill rotWithShape="1">
          <a:blip r:embed="rId7">
            <a:alphaModFix/>
          </a:blip>
          <a:srcRect b="0" l="0" r="0" t="7123"/>
          <a:stretch/>
        </p:blipFill>
        <p:spPr>
          <a:xfrm>
            <a:off x="6318375" y="2360250"/>
            <a:ext cx="1917976" cy="430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5775" y="3634025"/>
            <a:ext cx="3442051" cy="1405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477" name="Google Shape;477;p60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478" name="Google Shape;478;p60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9999"/>
                </a:solidFill>
              </a:rPr>
              <a:t>Understanding Attention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479" name="Google Shape;479;p60"/>
          <p:cNvSpPr/>
          <p:nvPr/>
        </p:nvSpPr>
        <p:spPr>
          <a:xfrm>
            <a:off x="189700" y="931925"/>
            <a:ext cx="6527100" cy="31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Example: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“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Patient diagnosed with myocardial infarction.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0" name="Google Shape;480;p60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9999"/>
                </a:solidFill>
              </a:rPr>
              <a:t>Understanding Attention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481" name="Google Shape;481;p60"/>
          <p:cNvSpPr txBox="1"/>
          <p:nvPr>
            <p:ph idx="1" type="body"/>
          </p:nvPr>
        </p:nvSpPr>
        <p:spPr>
          <a:xfrm>
            <a:off x="189700" y="1237700"/>
            <a:ext cx="4508400" cy="3616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5.</a:t>
            </a:r>
            <a:r>
              <a:rPr lang="en"/>
              <a:t> 	Calculating </a:t>
            </a:r>
            <a:r>
              <a:rPr lang="en"/>
              <a:t>Attention Weights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/>
              <a:t>Objective:</a:t>
            </a:r>
            <a:r>
              <a:rPr lang="en"/>
              <a:t> Determine how much each word should be attended to when processing "diagnosed."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0"/>
          <p:cNvSpPr txBox="1"/>
          <p:nvPr>
            <p:ph idx="1" type="body"/>
          </p:nvPr>
        </p:nvSpPr>
        <p:spPr>
          <a:xfrm>
            <a:off x="4626150" y="1276550"/>
            <a:ext cx="4619700" cy="38409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  <a:r>
              <a:rPr lang="en"/>
              <a:t>. 	Results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r>
              <a:rPr lang="en"/>
              <a:t> 	</a:t>
            </a:r>
            <a:r>
              <a:rPr lang="en"/>
              <a:t>Applying Attention Weights to Value Vectors: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750" y="1748250"/>
            <a:ext cx="2618025" cy="141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4" name="Google Shape;484;p60"/>
          <p:cNvPicPr preferRelativeResize="0"/>
          <p:nvPr/>
        </p:nvPicPr>
        <p:blipFill rotWithShape="1">
          <a:blip r:embed="rId4">
            <a:alphaModFix/>
          </a:blip>
          <a:srcRect b="0" l="0" r="17101" t="0"/>
          <a:stretch/>
        </p:blipFill>
        <p:spPr>
          <a:xfrm>
            <a:off x="684775" y="2536150"/>
            <a:ext cx="3188576" cy="132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5" name="Google Shape;485;p60"/>
          <p:cNvPicPr preferRelativeResize="0"/>
          <p:nvPr/>
        </p:nvPicPr>
        <p:blipFill rotWithShape="1">
          <a:blip r:embed="rId5">
            <a:alphaModFix/>
          </a:blip>
          <a:srcRect b="1603" l="1156" r="0" t="0"/>
          <a:stretch/>
        </p:blipFill>
        <p:spPr>
          <a:xfrm>
            <a:off x="5172750" y="3521493"/>
            <a:ext cx="3188574" cy="15959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1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491" name="Google Shape;491;p61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492" name="Google Shape;492;p61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Encoder-only transformers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493" name="Google Shape;493;p61"/>
          <p:cNvSpPr txBox="1"/>
          <p:nvPr>
            <p:ph idx="1" type="body"/>
          </p:nvPr>
        </p:nvSpPr>
        <p:spPr>
          <a:xfrm>
            <a:off x="202650" y="1070200"/>
            <a:ext cx="6091500" cy="37809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/>
              <a:t>Purpose</a:t>
            </a:r>
            <a:r>
              <a:rPr lang="en" u="sng"/>
              <a:t>: </a:t>
            </a:r>
            <a:r>
              <a:rPr lang="en"/>
              <a:t>Enables understanding and representation for tasks like: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Text Classification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Sentiment Analysis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Named Entity Recognition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/>
              <a:t>Popular Model:</a:t>
            </a:r>
            <a:endParaRPr u="sng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BERT (Bidirectional Encoder Representations from Transformers)</a:t>
            </a:r>
            <a:endParaRPr u="sng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975" y="674401"/>
            <a:ext cx="2895001" cy="408943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1"/>
          <p:cNvSpPr/>
          <p:nvPr/>
        </p:nvSpPr>
        <p:spPr>
          <a:xfrm>
            <a:off x="6222275" y="776675"/>
            <a:ext cx="1432800" cy="39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501" name="Google Shape;501;p62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pic>
        <p:nvPicPr>
          <p:cNvPr id="502" name="Google Shape;5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50" y="995800"/>
            <a:ext cx="2351163" cy="3586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3" name="Google Shape;503;p62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Encoder-only transformers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504" name="Google Shape;504;p62"/>
          <p:cNvSpPr/>
          <p:nvPr/>
        </p:nvSpPr>
        <p:spPr>
          <a:xfrm>
            <a:off x="809700" y="3655025"/>
            <a:ext cx="22089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5" name="Google Shape;505;p62"/>
          <p:cNvSpPr/>
          <p:nvPr/>
        </p:nvSpPr>
        <p:spPr>
          <a:xfrm>
            <a:off x="3359375" y="3655025"/>
            <a:ext cx="31509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Converts each word into a numerical vector.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511" name="Google Shape;511;p63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pic>
        <p:nvPicPr>
          <p:cNvPr id="512" name="Google Shape;5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50" y="995800"/>
            <a:ext cx="2351163" cy="3586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63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Encoder-only transformers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514" name="Google Shape;514;p63"/>
          <p:cNvSpPr/>
          <p:nvPr/>
        </p:nvSpPr>
        <p:spPr>
          <a:xfrm>
            <a:off x="809688" y="3238925"/>
            <a:ext cx="22089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5" name="Google Shape;515;p63"/>
          <p:cNvSpPr/>
          <p:nvPr/>
        </p:nvSpPr>
        <p:spPr>
          <a:xfrm>
            <a:off x="3359375" y="3238925"/>
            <a:ext cx="31509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Adds positional information.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4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521" name="Google Shape;521;p64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50" y="995800"/>
            <a:ext cx="2351163" cy="3586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3" name="Google Shape;523;p64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Encoder-only transformers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524" name="Google Shape;524;p64"/>
          <p:cNvSpPr/>
          <p:nvPr/>
        </p:nvSpPr>
        <p:spPr>
          <a:xfrm>
            <a:off x="809675" y="2486525"/>
            <a:ext cx="22089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5" name="Google Shape;525;p64"/>
          <p:cNvSpPr/>
          <p:nvPr/>
        </p:nvSpPr>
        <p:spPr>
          <a:xfrm>
            <a:off x="3359375" y="2486525"/>
            <a:ext cx="31509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Allows the model to focus on different parts of the input simultaneously.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5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531" name="Google Shape;531;p65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pic>
        <p:nvPicPr>
          <p:cNvPr id="532" name="Google Shape;5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50" y="995800"/>
            <a:ext cx="2351163" cy="3586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p65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Encoder-only transformers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534" name="Google Shape;534;p65"/>
          <p:cNvSpPr/>
          <p:nvPr/>
        </p:nvSpPr>
        <p:spPr>
          <a:xfrm>
            <a:off x="819625" y="2070425"/>
            <a:ext cx="22089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5" name="Google Shape;535;p65"/>
          <p:cNvSpPr/>
          <p:nvPr/>
        </p:nvSpPr>
        <p:spPr>
          <a:xfrm>
            <a:off x="3359375" y="2070425"/>
            <a:ext cx="31509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Stabilizes and accelerates training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6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541" name="Google Shape;541;p66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50" y="995800"/>
            <a:ext cx="2351163" cy="3586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3" name="Google Shape;543;p66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Encoder-only transformers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544" name="Google Shape;544;p66"/>
          <p:cNvSpPr/>
          <p:nvPr/>
        </p:nvSpPr>
        <p:spPr>
          <a:xfrm>
            <a:off x="819625" y="1598200"/>
            <a:ext cx="22089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5" name="Google Shape;545;p66"/>
          <p:cNvSpPr/>
          <p:nvPr/>
        </p:nvSpPr>
        <p:spPr>
          <a:xfrm>
            <a:off x="3359375" y="1598200"/>
            <a:ext cx="31509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Applies non-linear transformations to learn complex patterns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130050" y="108650"/>
            <a:ext cx="6612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29" name="Google Shape;229;p40"/>
          <p:cNvSpPr txBox="1"/>
          <p:nvPr/>
        </p:nvSpPr>
        <p:spPr>
          <a:xfrm>
            <a:off x="307975" y="533850"/>
            <a:ext cx="8650200" cy="4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AutoNum type="arabicPeriod"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Applications of LLMs in the Real World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Inner Workings and Building Blocks of LLMs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an LLM?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Building an LLM from scratch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Foundation Models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a Foundation Model?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EHR Foundation Models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Challenges and Opportunities in Healthcare AI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p40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7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551" name="Google Shape;551;p67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552" name="Google Shape;552;p67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Decoder</a:t>
            </a:r>
            <a:r>
              <a:rPr lang="en" sz="2100">
                <a:solidFill>
                  <a:srgbClr val="999999"/>
                </a:solidFill>
              </a:rPr>
              <a:t>-only transformers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553" name="Google Shape;553;p67"/>
          <p:cNvSpPr txBox="1"/>
          <p:nvPr>
            <p:ph idx="1" type="body"/>
          </p:nvPr>
        </p:nvSpPr>
        <p:spPr>
          <a:xfrm>
            <a:off x="202650" y="1070200"/>
            <a:ext cx="6091500" cy="37809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/>
              <a:t>Purpose: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Enables text generation for tasks like: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Language Modeling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Text Completion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Dialogue Generation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/>
              <a:t>Popular Model:</a:t>
            </a:r>
            <a:endParaRPr u="sng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GPT (Generative Pre-trained Transformer)</a:t>
            </a:r>
            <a:endParaRPr u="sng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875" y="527038"/>
            <a:ext cx="2895001" cy="408943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7"/>
          <p:cNvSpPr/>
          <p:nvPr/>
        </p:nvSpPr>
        <p:spPr>
          <a:xfrm>
            <a:off x="7358875" y="527050"/>
            <a:ext cx="1432800" cy="414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561" name="Google Shape;561;p68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562" name="Google Shape;562;p68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Decoder-only transformers</a:t>
            </a:r>
            <a:endParaRPr sz="2100">
              <a:solidFill>
                <a:srgbClr val="999999"/>
              </a:solidFill>
            </a:endParaRPr>
          </a:p>
        </p:txBody>
      </p:sp>
      <p:pic>
        <p:nvPicPr>
          <p:cNvPr id="563" name="Google Shape;563;p68"/>
          <p:cNvPicPr preferRelativeResize="0"/>
          <p:nvPr/>
        </p:nvPicPr>
        <p:blipFill rotWithShape="1">
          <a:blip r:embed="rId3">
            <a:alphaModFix/>
          </a:blip>
          <a:srcRect b="0" l="0" r="3353" t="0"/>
          <a:stretch/>
        </p:blipFill>
        <p:spPr>
          <a:xfrm>
            <a:off x="761675" y="965625"/>
            <a:ext cx="1291100" cy="38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8"/>
          <p:cNvSpPr/>
          <p:nvPr/>
        </p:nvSpPr>
        <p:spPr>
          <a:xfrm>
            <a:off x="427425" y="4079500"/>
            <a:ext cx="18087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5" name="Google Shape;565;p68"/>
          <p:cNvSpPr/>
          <p:nvPr/>
        </p:nvSpPr>
        <p:spPr>
          <a:xfrm>
            <a:off x="2751050" y="4079500"/>
            <a:ext cx="31509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Previously generated tokens like (“Patient”).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9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571" name="Google Shape;571;p69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572" name="Google Shape;572;p69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Decoder-only transformers</a:t>
            </a:r>
            <a:endParaRPr sz="2100">
              <a:solidFill>
                <a:srgbClr val="999999"/>
              </a:solidFill>
            </a:endParaRPr>
          </a:p>
        </p:txBody>
      </p:sp>
      <p:pic>
        <p:nvPicPr>
          <p:cNvPr id="573" name="Google Shape;573;p69"/>
          <p:cNvPicPr preferRelativeResize="0"/>
          <p:nvPr/>
        </p:nvPicPr>
        <p:blipFill rotWithShape="1">
          <a:blip r:embed="rId3">
            <a:alphaModFix/>
          </a:blip>
          <a:srcRect b="0" l="0" r="3353" t="0"/>
          <a:stretch/>
        </p:blipFill>
        <p:spPr>
          <a:xfrm>
            <a:off x="761675" y="965625"/>
            <a:ext cx="1291100" cy="38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9"/>
          <p:cNvSpPr/>
          <p:nvPr/>
        </p:nvSpPr>
        <p:spPr>
          <a:xfrm>
            <a:off x="459425" y="3711300"/>
            <a:ext cx="18087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5" name="Google Shape;575;p69"/>
          <p:cNvSpPr/>
          <p:nvPr/>
        </p:nvSpPr>
        <p:spPr>
          <a:xfrm>
            <a:off x="2751050" y="3711300"/>
            <a:ext cx="31509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Adds positional information.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0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581" name="Google Shape;581;p70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582" name="Google Shape;582;p70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Decoder-only transformers</a:t>
            </a:r>
            <a:endParaRPr sz="2100">
              <a:solidFill>
                <a:srgbClr val="999999"/>
              </a:solidFill>
            </a:endParaRPr>
          </a:p>
        </p:txBody>
      </p:sp>
      <p:pic>
        <p:nvPicPr>
          <p:cNvPr id="583" name="Google Shape;583;p70"/>
          <p:cNvPicPr preferRelativeResize="0"/>
          <p:nvPr/>
        </p:nvPicPr>
        <p:blipFill rotWithShape="1">
          <a:blip r:embed="rId3">
            <a:alphaModFix/>
          </a:blip>
          <a:srcRect b="0" l="0" r="3353" t="0"/>
          <a:stretch/>
        </p:blipFill>
        <p:spPr>
          <a:xfrm>
            <a:off x="761675" y="965625"/>
            <a:ext cx="1291100" cy="38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0"/>
          <p:cNvSpPr/>
          <p:nvPr/>
        </p:nvSpPr>
        <p:spPr>
          <a:xfrm>
            <a:off x="467425" y="3167025"/>
            <a:ext cx="18087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Google Shape;585;p70"/>
          <p:cNvSpPr/>
          <p:nvPr/>
        </p:nvSpPr>
        <p:spPr>
          <a:xfrm>
            <a:off x="2751050" y="3167025"/>
            <a:ext cx="31509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nsures the model can only "see" past tokens when generating the next word.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591" name="Google Shape;591;p71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592" name="Google Shape;592;p71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Decoder-only transformers</a:t>
            </a:r>
            <a:endParaRPr sz="2100">
              <a:solidFill>
                <a:srgbClr val="999999"/>
              </a:solidFill>
            </a:endParaRPr>
          </a:p>
        </p:txBody>
      </p:sp>
      <p:pic>
        <p:nvPicPr>
          <p:cNvPr id="593" name="Google Shape;593;p71"/>
          <p:cNvPicPr preferRelativeResize="0"/>
          <p:nvPr/>
        </p:nvPicPr>
        <p:blipFill rotWithShape="1">
          <a:blip r:embed="rId3">
            <a:alphaModFix/>
          </a:blip>
          <a:srcRect b="0" l="0" r="3353" t="0"/>
          <a:stretch/>
        </p:blipFill>
        <p:spPr>
          <a:xfrm>
            <a:off x="761675" y="965625"/>
            <a:ext cx="1291100" cy="38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1"/>
          <p:cNvSpPr/>
          <p:nvPr/>
        </p:nvSpPr>
        <p:spPr>
          <a:xfrm>
            <a:off x="502875" y="2790825"/>
            <a:ext cx="18087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5" name="Google Shape;595;p71"/>
          <p:cNvSpPr/>
          <p:nvPr/>
        </p:nvSpPr>
        <p:spPr>
          <a:xfrm>
            <a:off x="2751050" y="2790825"/>
            <a:ext cx="31509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Stabilizes and accelerates training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2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601" name="Google Shape;601;p72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602" name="Google Shape;602;p72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Decoder-only transformers</a:t>
            </a:r>
            <a:endParaRPr sz="2100">
              <a:solidFill>
                <a:srgbClr val="999999"/>
              </a:solidFill>
            </a:endParaRPr>
          </a:p>
        </p:txBody>
      </p:sp>
      <p:pic>
        <p:nvPicPr>
          <p:cNvPr id="603" name="Google Shape;603;p72"/>
          <p:cNvPicPr preferRelativeResize="0"/>
          <p:nvPr/>
        </p:nvPicPr>
        <p:blipFill rotWithShape="1">
          <a:blip r:embed="rId3">
            <a:alphaModFix/>
          </a:blip>
          <a:srcRect b="0" l="0" r="3353" t="0"/>
          <a:stretch/>
        </p:blipFill>
        <p:spPr>
          <a:xfrm>
            <a:off x="761675" y="965625"/>
            <a:ext cx="1291100" cy="38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2"/>
          <p:cNvSpPr/>
          <p:nvPr/>
        </p:nvSpPr>
        <p:spPr>
          <a:xfrm>
            <a:off x="502875" y="1855100"/>
            <a:ext cx="1808700" cy="105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5" name="Google Shape;605;p72"/>
          <p:cNvSpPr/>
          <p:nvPr/>
        </p:nvSpPr>
        <p:spPr>
          <a:xfrm>
            <a:off x="2735025" y="2175350"/>
            <a:ext cx="31509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Similar to encoder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3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611" name="Google Shape;611;p73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612" name="Google Shape;612;p73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Decoder-only transformers</a:t>
            </a:r>
            <a:endParaRPr sz="2100">
              <a:solidFill>
                <a:srgbClr val="999999"/>
              </a:solidFill>
            </a:endParaRPr>
          </a:p>
        </p:txBody>
      </p:sp>
      <p:pic>
        <p:nvPicPr>
          <p:cNvPr id="613" name="Google Shape;613;p73"/>
          <p:cNvPicPr preferRelativeResize="0"/>
          <p:nvPr/>
        </p:nvPicPr>
        <p:blipFill rotWithShape="1">
          <a:blip r:embed="rId3">
            <a:alphaModFix/>
          </a:blip>
          <a:srcRect b="0" l="0" r="3353" t="0"/>
          <a:stretch/>
        </p:blipFill>
        <p:spPr>
          <a:xfrm>
            <a:off x="761675" y="965625"/>
            <a:ext cx="1291100" cy="38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3"/>
          <p:cNvSpPr/>
          <p:nvPr/>
        </p:nvSpPr>
        <p:spPr>
          <a:xfrm>
            <a:off x="502875" y="1318825"/>
            <a:ext cx="1808700" cy="4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5" name="Google Shape;615;p73"/>
          <p:cNvSpPr/>
          <p:nvPr/>
        </p:nvSpPr>
        <p:spPr>
          <a:xfrm>
            <a:off x="2775050" y="1346425"/>
            <a:ext cx="31509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Converts the linear outputs into a probability distribution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4"/>
          <p:cNvSpPr txBox="1"/>
          <p:nvPr>
            <p:ph type="title"/>
          </p:nvPr>
        </p:nvSpPr>
        <p:spPr>
          <a:xfrm>
            <a:off x="107826" y="748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621" name="Google Shape;621;p74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622" name="Google Shape;622;p74"/>
          <p:cNvSpPr txBox="1"/>
          <p:nvPr>
            <p:ph type="title"/>
          </p:nvPr>
        </p:nvSpPr>
        <p:spPr>
          <a:xfrm>
            <a:off x="130050" y="460475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Encoder-</a:t>
            </a:r>
            <a:r>
              <a:rPr lang="en" sz="2100">
                <a:solidFill>
                  <a:srgbClr val="999999"/>
                </a:solidFill>
              </a:rPr>
              <a:t>Decoder transformers</a:t>
            </a:r>
            <a:endParaRPr sz="2100">
              <a:solidFill>
                <a:srgbClr val="999999"/>
              </a:solidFill>
            </a:endParaRPr>
          </a:p>
        </p:txBody>
      </p:sp>
      <p:sp>
        <p:nvSpPr>
          <p:cNvPr id="623" name="Google Shape;623;p74"/>
          <p:cNvSpPr txBox="1"/>
          <p:nvPr>
            <p:ph idx="1" type="body"/>
          </p:nvPr>
        </p:nvSpPr>
        <p:spPr>
          <a:xfrm>
            <a:off x="202650" y="814375"/>
            <a:ext cx="6091500" cy="40584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/>
              <a:t>Purpose:</a:t>
            </a:r>
            <a:endParaRPr u="sng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Facilitates input-to-output tasks where input and output sequences have distinct roles, such as: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Translation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Summarization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/>
              <a:t>Popular Model</a:t>
            </a:r>
            <a:r>
              <a:rPr lang="en"/>
              <a:t>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T5 (Text-to-Text Transfer Transformer)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74"/>
          <p:cNvPicPr preferRelativeResize="0"/>
          <p:nvPr/>
        </p:nvPicPr>
        <p:blipFill rotWithShape="1">
          <a:blip r:embed="rId3">
            <a:alphaModFix/>
          </a:blip>
          <a:srcRect b="2051" l="3855" r="3466" t="2061"/>
          <a:stretch/>
        </p:blipFill>
        <p:spPr>
          <a:xfrm>
            <a:off x="6440375" y="869639"/>
            <a:ext cx="2514525" cy="367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5"/>
          <p:cNvSpPr txBox="1"/>
          <p:nvPr>
            <p:ph idx="1" type="body"/>
          </p:nvPr>
        </p:nvSpPr>
        <p:spPr>
          <a:xfrm>
            <a:off x="107825" y="1401825"/>
            <a:ext cx="3219000" cy="32886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latin typeface="Source Sans Pro"/>
                <a:ea typeface="Source Sans Pro"/>
                <a:cs typeface="Source Sans Pro"/>
                <a:sym typeface="Source Sans Pro"/>
              </a:rPr>
              <a:t>Encoder Output</a:t>
            </a:r>
            <a:endParaRPr sz="1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0" name="Google Shape;630;p75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ection 2</a:t>
            </a:r>
            <a:endParaRPr/>
          </a:p>
        </p:txBody>
      </p:sp>
      <p:sp>
        <p:nvSpPr>
          <p:cNvPr id="631" name="Google Shape;631;p75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5"/>
          <p:cNvSpPr txBox="1"/>
          <p:nvPr>
            <p:ph type="title"/>
          </p:nvPr>
        </p:nvSpPr>
        <p:spPr>
          <a:xfrm>
            <a:off x="130051" y="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LLM Architectures: Transformers</a:t>
            </a:r>
            <a:endParaRPr/>
          </a:p>
        </p:txBody>
      </p:sp>
      <p:sp>
        <p:nvSpPr>
          <p:cNvPr id="633" name="Google Shape;633;p75"/>
          <p:cNvSpPr txBox="1"/>
          <p:nvPr>
            <p:ph type="title"/>
          </p:nvPr>
        </p:nvSpPr>
        <p:spPr>
          <a:xfrm>
            <a:off x="107825" y="391500"/>
            <a:ext cx="8883900" cy="4713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AutoNum type="alphaLcParenBoth"/>
            </a:pPr>
            <a:r>
              <a:rPr lang="en" sz="2100">
                <a:solidFill>
                  <a:srgbClr val="999999"/>
                </a:solidFill>
              </a:rPr>
              <a:t>Encoder-</a:t>
            </a:r>
            <a:r>
              <a:rPr lang="en" sz="2100">
                <a:solidFill>
                  <a:srgbClr val="999999"/>
                </a:solidFill>
              </a:rPr>
              <a:t>Decoder  transformers (summarization)</a:t>
            </a:r>
            <a:endParaRPr sz="2100">
              <a:solidFill>
                <a:srgbClr val="999999"/>
              </a:solidFill>
            </a:endParaRPr>
          </a:p>
        </p:txBody>
      </p:sp>
      <p:pic>
        <p:nvPicPr>
          <p:cNvPr id="634" name="Google Shape;634;p75"/>
          <p:cNvPicPr preferRelativeResize="0"/>
          <p:nvPr/>
        </p:nvPicPr>
        <p:blipFill rotWithShape="1">
          <a:blip r:embed="rId3">
            <a:alphaModFix/>
          </a:blip>
          <a:srcRect b="2051" l="3855" r="3466" t="2061"/>
          <a:stretch/>
        </p:blipFill>
        <p:spPr>
          <a:xfrm>
            <a:off x="6641100" y="1020064"/>
            <a:ext cx="2514525" cy="3670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5"/>
          <p:cNvPicPr preferRelativeResize="0"/>
          <p:nvPr/>
        </p:nvPicPr>
        <p:blipFill rotWithShape="1">
          <a:blip r:embed="rId4">
            <a:alphaModFix/>
          </a:blip>
          <a:srcRect b="7177" l="0" r="7663" t="12177"/>
          <a:stretch/>
        </p:blipFill>
        <p:spPr>
          <a:xfrm>
            <a:off x="288450" y="2230575"/>
            <a:ext cx="2773324" cy="973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6" name="Google Shape;636;p75"/>
          <p:cNvSpPr/>
          <p:nvPr/>
        </p:nvSpPr>
        <p:spPr>
          <a:xfrm>
            <a:off x="130050" y="819550"/>
            <a:ext cx="6673500" cy="52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nput: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 "Patient diagnosed with myocardial infarction."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Output: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"Myocardial infarction confirmed."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7" name="Google Shape;637;p75"/>
          <p:cNvSpPr txBox="1"/>
          <p:nvPr>
            <p:ph idx="1" type="body"/>
          </p:nvPr>
        </p:nvSpPr>
        <p:spPr>
          <a:xfrm>
            <a:off x="3422088" y="1366488"/>
            <a:ext cx="3219000" cy="32886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latin typeface="Source Sans Pro"/>
                <a:ea typeface="Source Sans Pro"/>
                <a:cs typeface="Source Sans Pro"/>
                <a:sym typeface="Source Sans Pro"/>
              </a:rPr>
              <a:t>Decoder Output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638" name="Google Shape;63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925" y="1959825"/>
            <a:ext cx="2773325" cy="151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6"/>
          <p:cNvSpPr txBox="1"/>
          <p:nvPr>
            <p:ph type="title"/>
          </p:nvPr>
        </p:nvSpPr>
        <p:spPr>
          <a:xfrm>
            <a:off x="130050" y="74825"/>
            <a:ext cx="8883900" cy="553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Model Pretraining</a:t>
            </a:r>
            <a:endParaRPr/>
          </a:p>
        </p:txBody>
      </p:sp>
      <p:sp>
        <p:nvSpPr>
          <p:cNvPr id="644" name="Google Shape;644;p76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pic>
        <p:nvPicPr>
          <p:cNvPr id="645" name="Google Shape;64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475" y="3995201"/>
            <a:ext cx="1369263" cy="9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075" y="3966075"/>
            <a:ext cx="1324025" cy="9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6"/>
          <p:cNvPicPr preferRelativeResize="0"/>
          <p:nvPr/>
        </p:nvPicPr>
        <p:blipFill rotWithShape="1">
          <a:blip r:embed="rId5">
            <a:alphaModFix/>
          </a:blip>
          <a:srcRect b="0" l="1308" r="2463" t="7175"/>
          <a:stretch/>
        </p:blipFill>
        <p:spPr>
          <a:xfrm>
            <a:off x="6941600" y="4000800"/>
            <a:ext cx="1647900" cy="92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8" name="Google Shape;648;p76"/>
          <p:cNvGraphicFramePr/>
          <p:nvPr/>
        </p:nvGraphicFramePr>
        <p:xfrm>
          <a:off x="352200" y="79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{424792ED-4F2C-48B7-974D-A191DC32E8C6}</a:tableStyleId>
              </a:tblPr>
              <a:tblGrid>
                <a:gridCol w="1727700"/>
                <a:gridCol w="2336050"/>
                <a:gridCol w="2191925"/>
                <a:gridCol w="2288025"/>
              </a:tblGrid>
              <a:tr h="87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Autoregressive/Casual Language Modeling (CLM)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Masked Language Modeling (MLM)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Mixture of Experts (MoE)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Definition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Predicts the next word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Predicts missing words</a:t>
                      </a: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</a:t>
                      </a: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plits the work among smaller specialized sub-networks called "experts."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Example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The patient has ____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The patient has ____ infarction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“The patient” → Expert 1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“Was diagnosed” → Expert 2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utocompletion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Text classification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Multi-task learning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GPT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BERT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 Transformer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</p:txBody>
      </p:sp>
      <p:sp>
        <p:nvSpPr>
          <p:cNvPr id="236" name="Google Shape;236;p41"/>
          <p:cNvSpPr txBox="1"/>
          <p:nvPr>
            <p:ph idx="3" type="body"/>
          </p:nvPr>
        </p:nvSpPr>
        <p:spPr>
          <a:xfrm>
            <a:off x="4114800" y="4778700"/>
            <a:ext cx="50292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https://www.nature.com/articles/s43856-023-00370-1?fromPaywallRec=false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https://link.springer.com/article/10.1007/s10916-024-02045-3</a:t>
            </a:r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50" y="966500"/>
            <a:ext cx="3254126" cy="3151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41"/>
          <p:cNvSpPr txBox="1"/>
          <p:nvPr>
            <p:ph type="title"/>
          </p:nvPr>
        </p:nvSpPr>
        <p:spPr>
          <a:xfrm>
            <a:off x="2189975" y="75400"/>
            <a:ext cx="49593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promise of LLMs in Healthcare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How can LLMs transform healthcare?</a:t>
            </a:r>
            <a:endParaRPr b="1" sz="1200"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807" y="1392150"/>
            <a:ext cx="4949668" cy="25618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0" name="Google Shape;240;p41"/>
          <p:cNvCxnSpPr/>
          <p:nvPr/>
        </p:nvCxnSpPr>
        <p:spPr>
          <a:xfrm flipH="1" rot="10800000">
            <a:off x="3416976" y="2537762"/>
            <a:ext cx="626100" cy="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41"/>
          <p:cNvSpPr/>
          <p:nvPr/>
        </p:nvSpPr>
        <p:spPr>
          <a:xfrm>
            <a:off x="91150" y="4235675"/>
            <a:ext cx="3217200" cy="34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Potential of LLMs</a:t>
            </a:r>
            <a:r>
              <a:rPr baseline="30000"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aseline="30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" name="Google Shape;242;p41"/>
          <p:cNvSpPr/>
          <p:nvPr/>
        </p:nvSpPr>
        <p:spPr>
          <a:xfrm>
            <a:off x="5055225" y="4235675"/>
            <a:ext cx="3217200" cy="34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 months later</a:t>
            </a:r>
            <a:r>
              <a:rPr baseline="30000"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aseline="30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7"/>
          <p:cNvSpPr txBox="1"/>
          <p:nvPr>
            <p:ph idx="1" type="body"/>
          </p:nvPr>
        </p:nvSpPr>
        <p:spPr>
          <a:xfrm>
            <a:off x="94775" y="487800"/>
            <a:ext cx="8883900" cy="4093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Fine-tuning is a method where a pre-trained model is further trained (or fine tuned) on a new dataset specific to a particular task.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" u="sng"/>
              <a:t>Full-Parameter Fine-Tuning</a:t>
            </a:r>
            <a:r>
              <a:rPr lang="en"/>
              <a:t>: All the parameters of the pretrained model (e.g., billions in Llama) are updated during training for the specific task.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en" u="sng"/>
              <a:t>Parameter-Efficient Fine-Tuning</a:t>
            </a:r>
            <a:r>
              <a:rPr lang="en"/>
              <a:t>: Instead of updating all the model’s parameters, only a small subset of parameters is adjusted while keeping the rest of the model frozen (unchanged).</a:t>
            </a:r>
            <a:endParaRPr/>
          </a:p>
        </p:txBody>
      </p:sp>
      <p:sp>
        <p:nvSpPr>
          <p:cNvPr id="654" name="Google Shape;654;p77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655" name="Google Shape;655;p77"/>
          <p:cNvSpPr txBox="1"/>
          <p:nvPr>
            <p:ph idx="3" type="body"/>
          </p:nvPr>
        </p:nvSpPr>
        <p:spPr>
          <a:xfrm>
            <a:off x="4122825" y="48903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https://arxiv.org/html/2404.14779v1</a:t>
            </a:r>
            <a:endParaRPr/>
          </a:p>
        </p:txBody>
      </p:sp>
      <p:sp>
        <p:nvSpPr>
          <p:cNvPr id="656" name="Google Shape;656;p77"/>
          <p:cNvSpPr txBox="1"/>
          <p:nvPr>
            <p:ph type="title"/>
          </p:nvPr>
        </p:nvSpPr>
        <p:spPr>
          <a:xfrm>
            <a:off x="130050" y="0"/>
            <a:ext cx="7068300" cy="559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6: Finetuning</a:t>
            </a:r>
            <a:endParaRPr/>
          </a:p>
        </p:txBody>
      </p:sp>
      <p:pic>
        <p:nvPicPr>
          <p:cNvPr id="657" name="Google Shape;657;p77"/>
          <p:cNvPicPr preferRelativeResize="0"/>
          <p:nvPr/>
        </p:nvPicPr>
        <p:blipFill rotWithShape="1">
          <a:blip r:embed="rId3">
            <a:alphaModFix/>
          </a:blip>
          <a:srcRect b="2091" l="0" r="0" t="10754"/>
          <a:stretch/>
        </p:blipFill>
        <p:spPr>
          <a:xfrm>
            <a:off x="2327288" y="2859250"/>
            <a:ext cx="4418877" cy="197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7"/>
          <p:cNvSpPr txBox="1"/>
          <p:nvPr/>
        </p:nvSpPr>
        <p:spPr>
          <a:xfrm>
            <a:off x="1300050" y="4712925"/>
            <a:ext cx="673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Performance of 7-billion (left) and 70-billion (right) parameter LLama-2 models on various medical-related benchmark datasets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8"/>
          <p:cNvSpPr txBox="1"/>
          <p:nvPr>
            <p:ph idx="1" type="body"/>
          </p:nvPr>
        </p:nvSpPr>
        <p:spPr>
          <a:xfrm>
            <a:off x="94775" y="487800"/>
            <a:ext cx="8883900" cy="4093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Alignment means ensuring that AI systems behave according to human goals, preferences, and principles.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8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665" name="Google Shape;665;p78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https://arxiv.org/html/2404.14779v1</a:t>
            </a:r>
            <a:endParaRPr/>
          </a:p>
        </p:txBody>
      </p:sp>
      <p:sp>
        <p:nvSpPr>
          <p:cNvPr id="666" name="Google Shape;666;p78"/>
          <p:cNvSpPr txBox="1"/>
          <p:nvPr>
            <p:ph type="title"/>
          </p:nvPr>
        </p:nvSpPr>
        <p:spPr>
          <a:xfrm>
            <a:off x="130050" y="0"/>
            <a:ext cx="7068300" cy="559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7: Preference Alignment</a:t>
            </a:r>
            <a:endParaRPr/>
          </a:p>
        </p:txBody>
      </p:sp>
      <p:pic>
        <p:nvPicPr>
          <p:cNvPr id="667" name="Google Shape;667;p78"/>
          <p:cNvPicPr preferRelativeResize="0"/>
          <p:nvPr/>
        </p:nvPicPr>
        <p:blipFill rotWithShape="1">
          <a:blip r:embed="rId3">
            <a:alphaModFix/>
          </a:blip>
          <a:srcRect b="64786" l="0" r="0" t="0"/>
          <a:stretch/>
        </p:blipFill>
        <p:spPr>
          <a:xfrm>
            <a:off x="261850" y="1030325"/>
            <a:ext cx="3952100" cy="128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9"/>
          <p:cNvSpPr txBox="1"/>
          <p:nvPr>
            <p:ph idx="1" type="body"/>
          </p:nvPr>
        </p:nvSpPr>
        <p:spPr>
          <a:xfrm>
            <a:off x="94775" y="487800"/>
            <a:ext cx="8883900" cy="4093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Alignment means ensuring that AI systems behave according to human goals, preferences, and principles.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9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674" name="Google Shape;674;p79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https://arxiv.org/html/2404.14779v1</a:t>
            </a:r>
            <a:endParaRPr/>
          </a:p>
        </p:txBody>
      </p:sp>
      <p:sp>
        <p:nvSpPr>
          <p:cNvPr id="675" name="Google Shape;675;p79"/>
          <p:cNvSpPr txBox="1"/>
          <p:nvPr>
            <p:ph type="title"/>
          </p:nvPr>
        </p:nvSpPr>
        <p:spPr>
          <a:xfrm>
            <a:off x="130050" y="0"/>
            <a:ext cx="7068300" cy="559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7: Preference Alignment</a:t>
            </a:r>
            <a:endParaRPr/>
          </a:p>
        </p:txBody>
      </p:sp>
      <p:pic>
        <p:nvPicPr>
          <p:cNvPr id="676" name="Google Shape;676;p79"/>
          <p:cNvPicPr preferRelativeResize="0"/>
          <p:nvPr/>
        </p:nvPicPr>
        <p:blipFill rotWithShape="1">
          <a:blip r:embed="rId3">
            <a:alphaModFix/>
          </a:blip>
          <a:srcRect b="40137" l="0" r="0" t="0"/>
          <a:stretch/>
        </p:blipFill>
        <p:spPr>
          <a:xfrm>
            <a:off x="270175" y="1051650"/>
            <a:ext cx="3952100" cy="21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0"/>
          <p:cNvSpPr txBox="1"/>
          <p:nvPr>
            <p:ph idx="1" type="body"/>
          </p:nvPr>
        </p:nvSpPr>
        <p:spPr>
          <a:xfrm>
            <a:off x="94775" y="487800"/>
            <a:ext cx="8883900" cy="4093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Alignment means ensuring that AI systems behave according to human goals, preferences, and principles.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0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683" name="Google Shape;683;p80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https://arxiv.org/html/2404.14779v1</a:t>
            </a:r>
            <a:endParaRPr/>
          </a:p>
        </p:txBody>
      </p:sp>
      <p:sp>
        <p:nvSpPr>
          <p:cNvPr id="684" name="Google Shape;684;p80"/>
          <p:cNvSpPr txBox="1"/>
          <p:nvPr>
            <p:ph type="title"/>
          </p:nvPr>
        </p:nvSpPr>
        <p:spPr>
          <a:xfrm>
            <a:off x="130050" y="0"/>
            <a:ext cx="7068300" cy="559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7: Preference Alignment</a:t>
            </a:r>
            <a:endParaRPr/>
          </a:p>
        </p:txBody>
      </p:sp>
      <p:pic>
        <p:nvPicPr>
          <p:cNvPr id="685" name="Google Shape;685;p80"/>
          <p:cNvPicPr preferRelativeResize="0"/>
          <p:nvPr/>
        </p:nvPicPr>
        <p:blipFill rotWithShape="1">
          <a:blip r:embed="rId3">
            <a:alphaModFix/>
          </a:blip>
          <a:srcRect b="20318" l="0" r="0" t="0"/>
          <a:stretch/>
        </p:blipFill>
        <p:spPr>
          <a:xfrm>
            <a:off x="247925" y="1016102"/>
            <a:ext cx="3952100" cy="291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1"/>
          <p:cNvSpPr txBox="1"/>
          <p:nvPr>
            <p:ph idx="1" type="body"/>
          </p:nvPr>
        </p:nvSpPr>
        <p:spPr>
          <a:xfrm>
            <a:off x="94775" y="487800"/>
            <a:ext cx="8883900" cy="4093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Alignment means ensuring that AI systems behave according to human goals, preferences, and principles.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1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692" name="Google Shape;692;p81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https://arxiv.org/html/2404.14779v1</a:t>
            </a:r>
            <a:endParaRPr/>
          </a:p>
        </p:txBody>
      </p:sp>
      <p:sp>
        <p:nvSpPr>
          <p:cNvPr id="693" name="Google Shape;693;p81"/>
          <p:cNvSpPr txBox="1"/>
          <p:nvPr>
            <p:ph type="title"/>
          </p:nvPr>
        </p:nvSpPr>
        <p:spPr>
          <a:xfrm>
            <a:off x="130050" y="0"/>
            <a:ext cx="7068300" cy="559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7: Preference Alignment</a:t>
            </a:r>
            <a:endParaRPr/>
          </a:p>
        </p:txBody>
      </p:sp>
      <p:pic>
        <p:nvPicPr>
          <p:cNvPr id="694" name="Google Shape;6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25" y="998012"/>
            <a:ext cx="3952100" cy="36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2"/>
          <p:cNvSpPr txBox="1"/>
          <p:nvPr>
            <p:ph idx="1" type="body"/>
          </p:nvPr>
        </p:nvSpPr>
        <p:spPr>
          <a:xfrm>
            <a:off x="94775" y="487800"/>
            <a:ext cx="8883900" cy="4093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Alignment means ensuring that AI systems behave according to human goals, preferences, and principles.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2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701" name="Google Shape;701;p82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https://arxiv.org/html/2404.14779v1</a:t>
            </a:r>
            <a:endParaRPr/>
          </a:p>
        </p:txBody>
      </p:sp>
      <p:sp>
        <p:nvSpPr>
          <p:cNvPr id="702" name="Google Shape;702;p82"/>
          <p:cNvSpPr txBox="1"/>
          <p:nvPr>
            <p:ph type="title"/>
          </p:nvPr>
        </p:nvSpPr>
        <p:spPr>
          <a:xfrm>
            <a:off x="130050" y="0"/>
            <a:ext cx="7068300" cy="559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7: Preference Alignment</a:t>
            </a:r>
            <a:endParaRPr/>
          </a:p>
        </p:txBody>
      </p:sp>
      <p:pic>
        <p:nvPicPr>
          <p:cNvPr id="703" name="Google Shape;70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753" y="1254393"/>
            <a:ext cx="3792750" cy="291848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4" name="Google Shape;70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25" y="998012"/>
            <a:ext cx="3952100" cy="36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3"/>
          <p:cNvSpPr txBox="1"/>
          <p:nvPr>
            <p:ph type="title"/>
          </p:nvPr>
        </p:nvSpPr>
        <p:spPr>
          <a:xfrm>
            <a:off x="130050" y="108650"/>
            <a:ext cx="6612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10" name="Google Shape;710;p83"/>
          <p:cNvSpPr txBox="1"/>
          <p:nvPr/>
        </p:nvSpPr>
        <p:spPr>
          <a:xfrm>
            <a:off x="307975" y="533850"/>
            <a:ext cx="8650200" cy="4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Applications of LLMs in the Real World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Inner Workings and Building Blocks of LLMs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an LLM?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Building an LLM from scratch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Foundation Models</a:t>
            </a:r>
            <a:endParaRPr b="1" sz="1500">
              <a:solidFill>
                <a:srgbClr val="24242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a Foundation Model?</a:t>
            </a:r>
            <a:endParaRPr sz="1500">
              <a:solidFill>
                <a:srgbClr val="24242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2424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EHR Foundation Models</a:t>
            </a:r>
            <a:endParaRPr sz="1500">
              <a:solidFill>
                <a:srgbClr val="24242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Challenges and Opportunities in Healthcare AI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1" name="Google Shape;711;p83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4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</p:txBody>
      </p:sp>
      <p:sp>
        <p:nvSpPr>
          <p:cNvPr id="717" name="Google Shape;717;p84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https://arxiv.org/abs/2108.07258</a:t>
            </a:r>
            <a:endParaRPr/>
          </a:p>
        </p:txBody>
      </p:sp>
      <p:sp>
        <p:nvSpPr>
          <p:cNvPr id="718" name="Google Shape;718;p84"/>
          <p:cNvSpPr txBox="1"/>
          <p:nvPr>
            <p:ph type="title"/>
          </p:nvPr>
        </p:nvSpPr>
        <p:spPr>
          <a:xfrm>
            <a:off x="409000" y="0"/>
            <a:ext cx="7068300" cy="559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Foundation Models</a:t>
            </a:r>
            <a:endParaRPr/>
          </a:p>
        </p:txBody>
      </p:sp>
      <p:pic>
        <p:nvPicPr>
          <p:cNvPr id="719" name="Google Shape;7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50" y="559500"/>
            <a:ext cx="5871600" cy="3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4"/>
          <p:cNvSpPr txBox="1"/>
          <p:nvPr/>
        </p:nvSpPr>
        <p:spPr>
          <a:xfrm>
            <a:off x="1128750" y="4489350"/>
            <a:ext cx="673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Language models are an instance of a foundation model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5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</p:txBody>
      </p:sp>
      <p:sp>
        <p:nvSpPr>
          <p:cNvPr id="726" name="Google Shape;726;p85"/>
          <p:cNvSpPr txBox="1"/>
          <p:nvPr>
            <p:ph type="title"/>
          </p:nvPr>
        </p:nvSpPr>
        <p:spPr>
          <a:xfrm>
            <a:off x="409000" y="0"/>
            <a:ext cx="7068300" cy="559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Foundation Models for Different Modalities</a:t>
            </a:r>
            <a:endParaRPr/>
          </a:p>
        </p:txBody>
      </p:sp>
      <p:pic>
        <p:nvPicPr>
          <p:cNvPr id="727" name="Google Shape;72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00" y="792027"/>
            <a:ext cx="3373325" cy="17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50" y="2846275"/>
            <a:ext cx="3408636" cy="1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8900" y="792013"/>
            <a:ext cx="2885551" cy="178997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0" name="Google Shape;730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8914" y="2938568"/>
            <a:ext cx="2885549" cy="1892158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85"/>
          <p:cNvSpPr/>
          <p:nvPr/>
        </p:nvSpPr>
        <p:spPr>
          <a:xfrm>
            <a:off x="1689675" y="521450"/>
            <a:ext cx="1022400" cy="25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Imaging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2" name="Google Shape;732;p85"/>
          <p:cNvSpPr/>
          <p:nvPr/>
        </p:nvSpPr>
        <p:spPr>
          <a:xfrm>
            <a:off x="1628450" y="4164025"/>
            <a:ext cx="1022400" cy="25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Genomics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3" name="Google Shape;733;p85"/>
          <p:cNvSpPr/>
          <p:nvPr/>
        </p:nvSpPr>
        <p:spPr>
          <a:xfrm>
            <a:off x="5944625" y="494200"/>
            <a:ext cx="1022400" cy="25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EHR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34" name="Google Shape;734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5138" y="2519725"/>
            <a:ext cx="1571450" cy="3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2750" y="4490569"/>
            <a:ext cx="1571425" cy="29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988" y="4830725"/>
            <a:ext cx="1327387" cy="3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5"/>
          <p:cNvSpPr txBox="1"/>
          <p:nvPr/>
        </p:nvSpPr>
        <p:spPr>
          <a:xfrm>
            <a:off x="5819600" y="2519725"/>
            <a:ext cx="1490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CLMBR</a:t>
            </a:r>
            <a:r>
              <a:rPr lang="en" sz="500"/>
              <a:t>: Language models are an effective representation learning technique for electronic health record data. Steinberg 2021</a:t>
            </a:r>
            <a:endParaRPr sz="5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6"/>
          <p:cNvSpPr txBox="1"/>
          <p:nvPr>
            <p:ph type="title"/>
          </p:nvPr>
        </p:nvSpPr>
        <p:spPr>
          <a:xfrm>
            <a:off x="107825" y="207300"/>
            <a:ext cx="90363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EHR FM?</a:t>
            </a:r>
            <a:endParaRPr/>
          </a:p>
        </p:txBody>
      </p:sp>
      <p:sp>
        <p:nvSpPr>
          <p:cNvPr id="743" name="Google Shape;743;p86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</p:txBody>
      </p:sp>
      <p:sp>
        <p:nvSpPr>
          <p:cNvPr id="744" name="Google Shape;744;p86"/>
          <p:cNvSpPr/>
          <p:nvPr/>
        </p:nvSpPr>
        <p:spPr>
          <a:xfrm>
            <a:off x="224975" y="3326550"/>
            <a:ext cx="5568300" cy="114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5" name="Google Shape;745;p86"/>
          <p:cNvSpPr/>
          <p:nvPr/>
        </p:nvSpPr>
        <p:spPr>
          <a:xfrm>
            <a:off x="2587050" y="3061125"/>
            <a:ext cx="2708100" cy="5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46" name="Google Shape;746;p86"/>
          <p:cNvPicPr preferRelativeResize="0"/>
          <p:nvPr/>
        </p:nvPicPr>
        <p:blipFill rotWithShape="1">
          <a:blip r:embed="rId3">
            <a:alphaModFix/>
          </a:blip>
          <a:srcRect b="0" l="3716" r="0" t="0"/>
          <a:stretch/>
        </p:blipFill>
        <p:spPr>
          <a:xfrm>
            <a:off x="292363" y="652200"/>
            <a:ext cx="8667223" cy="39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6"/>
          <p:cNvSpPr/>
          <p:nvPr/>
        </p:nvSpPr>
        <p:spPr>
          <a:xfrm>
            <a:off x="224975" y="3390825"/>
            <a:ext cx="8667300" cy="12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</p:txBody>
      </p:sp>
      <p:sp>
        <p:nvSpPr>
          <p:cNvPr id="248" name="Google Shape;248;p42"/>
          <p:cNvSpPr txBox="1"/>
          <p:nvPr>
            <p:ph type="title"/>
          </p:nvPr>
        </p:nvSpPr>
        <p:spPr>
          <a:xfrm>
            <a:off x="2822900" y="-45825"/>
            <a:ext cx="36504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LLMs in Use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How are LLMs transforming healthcare?</a:t>
            </a:r>
            <a:endParaRPr b="1" sz="1200"/>
          </a:p>
        </p:txBody>
      </p:sp>
      <p:sp>
        <p:nvSpPr>
          <p:cNvPr id="249" name="Google Shape;249;p42"/>
          <p:cNvSpPr/>
          <p:nvPr/>
        </p:nvSpPr>
        <p:spPr>
          <a:xfrm>
            <a:off x="109525" y="1341225"/>
            <a:ext cx="2908800" cy="37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Ambient listening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3">
            <a:alphaModFix/>
          </a:blip>
          <a:srcRect b="2980" l="1492" r="1560" t="2394"/>
          <a:stretch/>
        </p:blipFill>
        <p:spPr>
          <a:xfrm>
            <a:off x="222050" y="2144250"/>
            <a:ext cx="2683751" cy="16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/>
          <p:nvPr/>
        </p:nvSpPr>
        <p:spPr>
          <a:xfrm>
            <a:off x="3117600" y="1341250"/>
            <a:ext cx="2908800" cy="37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Patient Chatbot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2" name="Google Shape;252;p42"/>
          <p:cNvSpPr/>
          <p:nvPr/>
        </p:nvSpPr>
        <p:spPr>
          <a:xfrm>
            <a:off x="6125675" y="1341250"/>
            <a:ext cx="2908800" cy="37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Virtual patient simulations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498" y="2158850"/>
            <a:ext cx="2039000" cy="16377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100" y="2373050"/>
            <a:ext cx="2441599" cy="1209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42"/>
          <p:cNvSpPr txBox="1"/>
          <p:nvPr>
            <p:ph idx="3" type="body"/>
          </p:nvPr>
        </p:nvSpPr>
        <p:spPr>
          <a:xfrm>
            <a:off x="4114800" y="4778700"/>
            <a:ext cx="50292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https://research.aimultiple.com/large-language-models-in-healthcare/#easy-footnote-bottom-11-7283411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7"/>
          <p:cNvSpPr txBox="1"/>
          <p:nvPr>
            <p:ph type="title"/>
          </p:nvPr>
        </p:nvSpPr>
        <p:spPr>
          <a:xfrm>
            <a:off x="107825" y="207300"/>
            <a:ext cx="90363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EHR FM?</a:t>
            </a:r>
            <a:endParaRPr/>
          </a:p>
        </p:txBody>
      </p:sp>
      <p:sp>
        <p:nvSpPr>
          <p:cNvPr id="753" name="Google Shape;753;p87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</p:txBody>
      </p:sp>
      <p:sp>
        <p:nvSpPr>
          <p:cNvPr id="754" name="Google Shape;754;p87"/>
          <p:cNvSpPr/>
          <p:nvPr/>
        </p:nvSpPr>
        <p:spPr>
          <a:xfrm>
            <a:off x="224975" y="3326550"/>
            <a:ext cx="5568300" cy="114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5" name="Google Shape;755;p87"/>
          <p:cNvSpPr/>
          <p:nvPr/>
        </p:nvSpPr>
        <p:spPr>
          <a:xfrm>
            <a:off x="2587050" y="3061125"/>
            <a:ext cx="2708100" cy="5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56" name="Google Shape;756;p87"/>
          <p:cNvPicPr preferRelativeResize="0"/>
          <p:nvPr/>
        </p:nvPicPr>
        <p:blipFill rotWithShape="1">
          <a:blip r:embed="rId3">
            <a:alphaModFix/>
          </a:blip>
          <a:srcRect b="0" l="3716" r="0" t="0"/>
          <a:stretch/>
        </p:blipFill>
        <p:spPr>
          <a:xfrm>
            <a:off x="292363" y="652200"/>
            <a:ext cx="8667223" cy="39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7"/>
          <p:cNvSpPr/>
          <p:nvPr/>
        </p:nvSpPr>
        <p:spPr>
          <a:xfrm>
            <a:off x="224975" y="3390825"/>
            <a:ext cx="8667300" cy="1237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8"/>
          <p:cNvSpPr txBox="1"/>
          <p:nvPr>
            <p:ph type="title"/>
          </p:nvPr>
        </p:nvSpPr>
        <p:spPr>
          <a:xfrm>
            <a:off x="107825" y="207300"/>
            <a:ext cx="90363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EHR FM?</a:t>
            </a:r>
            <a:endParaRPr/>
          </a:p>
        </p:txBody>
      </p:sp>
      <p:sp>
        <p:nvSpPr>
          <p:cNvPr id="763" name="Google Shape;763;p88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</p:txBody>
      </p:sp>
      <p:pic>
        <p:nvPicPr>
          <p:cNvPr id="764" name="Google Shape;76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5" y="734975"/>
            <a:ext cx="5491548" cy="367354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8"/>
          <p:cNvSpPr/>
          <p:nvPr/>
        </p:nvSpPr>
        <p:spPr>
          <a:xfrm>
            <a:off x="1275298" y="734965"/>
            <a:ext cx="267900" cy="267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66" name="Google Shape;766;p88"/>
          <p:cNvSpPr/>
          <p:nvPr/>
        </p:nvSpPr>
        <p:spPr>
          <a:xfrm>
            <a:off x="224975" y="3326550"/>
            <a:ext cx="5568300" cy="114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7" name="Google Shape;767;p88"/>
          <p:cNvSpPr/>
          <p:nvPr/>
        </p:nvSpPr>
        <p:spPr>
          <a:xfrm>
            <a:off x="2587050" y="3061125"/>
            <a:ext cx="2708100" cy="5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9"/>
          <p:cNvSpPr txBox="1"/>
          <p:nvPr>
            <p:ph type="title"/>
          </p:nvPr>
        </p:nvSpPr>
        <p:spPr>
          <a:xfrm>
            <a:off x="107825" y="207300"/>
            <a:ext cx="90363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EHR FM?</a:t>
            </a:r>
            <a:endParaRPr/>
          </a:p>
        </p:txBody>
      </p:sp>
      <p:sp>
        <p:nvSpPr>
          <p:cNvPr id="773" name="Google Shape;773;p89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</p:txBody>
      </p:sp>
      <p:pic>
        <p:nvPicPr>
          <p:cNvPr id="774" name="Google Shape;77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5" y="734975"/>
            <a:ext cx="5491548" cy="3673549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9"/>
          <p:cNvSpPr/>
          <p:nvPr/>
        </p:nvSpPr>
        <p:spPr>
          <a:xfrm>
            <a:off x="1275298" y="734965"/>
            <a:ext cx="267900" cy="267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76" name="Google Shape;776;p89"/>
          <p:cNvSpPr/>
          <p:nvPr/>
        </p:nvSpPr>
        <p:spPr>
          <a:xfrm>
            <a:off x="704548" y="3386290"/>
            <a:ext cx="267900" cy="267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0"/>
          <p:cNvSpPr txBox="1"/>
          <p:nvPr>
            <p:ph type="title"/>
          </p:nvPr>
        </p:nvSpPr>
        <p:spPr>
          <a:xfrm>
            <a:off x="107825" y="207300"/>
            <a:ext cx="90363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EHR FM?</a:t>
            </a:r>
            <a:endParaRPr/>
          </a:p>
        </p:txBody>
      </p:sp>
      <p:sp>
        <p:nvSpPr>
          <p:cNvPr id="782" name="Google Shape;782;p90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</p:txBody>
      </p:sp>
      <p:sp>
        <p:nvSpPr>
          <p:cNvPr id="783" name="Google Shape;783;p90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https://jalammar.github.io/illustrated-gpt2/</a:t>
            </a:r>
            <a:endParaRPr/>
          </a:p>
        </p:txBody>
      </p:sp>
      <p:pic>
        <p:nvPicPr>
          <p:cNvPr id="784" name="Google Shape;78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25" y="734975"/>
            <a:ext cx="5491548" cy="367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697" y="2262138"/>
            <a:ext cx="3058651" cy="10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0"/>
          <p:cNvSpPr/>
          <p:nvPr/>
        </p:nvSpPr>
        <p:spPr>
          <a:xfrm>
            <a:off x="5664775" y="3328850"/>
            <a:ext cx="1992600" cy="1010100"/>
          </a:xfrm>
          <a:prstGeom prst="bentUpArrow">
            <a:avLst>
              <a:gd fmla="val 23067" name="adj1"/>
              <a:gd fmla="val 23861" name="adj2"/>
              <a:gd fmla="val 24433" name="adj3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90"/>
          <p:cNvSpPr txBox="1"/>
          <p:nvPr/>
        </p:nvSpPr>
        <p:spPr>
          <a:xfrm>
            <a:off x="6261975" y="3997275"/>
            <a:ext cx="2130600" cy="4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We feed the tokens through a sequence model (e.g. GPT)</a:t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788" name="Google Shape;788;p90"/>
          <p:cNvSpPr/>
          <p:nvPr/>
        </p:nvSpPr>
        <p:spPr>
          <a:xfrm>
            <a:off x="1275298" y="734965"/>
            <a:ext cx="267900" cy="267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89" name="Google Shape;789;p90"/>
          <p:cNvSpPr/>
          <p:nvPr/>
        </p:nvSpPr>
        <p:spPr>
          <a:xfrm>
            <a:off x="704548" y="3386290"/>
            <a:ext cx="267900" cy="267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90" name="Google Shape;790;p90"/>
          <p:cNvSpPr/>
          <p:nvPr/>
        </p:nvSpPr>
        <p:spPr>
          <a:xfrm>
            <a:off x="5994073" y="4085315"/>
            <a:ext cx="267900" cy="267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3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1"/>
          <p:cNvSpPr txBox="1"/>
          <p:nvPr>
            <p:ph type="title"/>
          </p:nvPr>
        </p:nvSpPr>
        <p:spPr>
          <a:xfrm>
            <a:off x="107825" y="207300"/>
            <a:ext cx="90363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EHR FM?</a:t>
            </a:r>
            <a:endParaRPr/>
          </a:p>
        </p:txBody>
      </p:sp>
      <p:sp>
        <p:nvSpPr>
          <p:cNvPr id="796" name="Google Shape;796;p91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</p:txBody>
      </p:sp>
      <p:sp>
        <p:nvSpPr>
          <p:cNvPr id="797" name="Google Shape;797;p91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https://jalammar.github.io/illustrated-gpt2/</a:t>
            </a:r>
            <a:endParaRPr/>
          </a:p>
        </p:txBody>
      </p:sp>
      <p:pic>
        <p:nvPicPr>
          <p:cNvPr id="798" name="Google Shape;79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25" y="734975"/>
            <a:ext cx="5491548" cy="367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697" y="2262138"/>
            <a:ext cx="3058651" cy="10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1"/>
          <p:cNvSpPr/>
          <p:nvPr/>
        </p:nvSpPr>
        <p:spPr>
          <a:xfrm rot="10797914">
            <a:off x="7155825" y="1203484"/>
            <a:ext cx="494400" cy="1100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91"/>
          <p:cNvSpPr txBox="1"/>
          <p:nvPr/>
        </p:nvSpPr>
        <p:spPr>
          <a:xfrm>
            <a:off x="6072525" y="1626288"/>
            <a:ext cx="2661000" cy="4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And use the learned patient representations for prediction tasks</a:t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802" name="Google Shape;802;p91"/>
          <p:cNvSpPr/>
          <p:nvPr/>
        </p:nvSpPr>
        <p:spPr>
          <a:xfrm>
            <a:off x="5664775" y="3328850"/>
            <a:ext cx="1992600" cy="1010100"/>
          </a:xfrm>
          <a:prstGeom prst="bentUpArrow">
            <a:avLst>
              <a:gd fmla="val 23067" name="adj1"/>
              <a:gd fmla="val 23861" name="adj2"/>
              <a:gd fmla="val 24433" name="adj3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91"/>
          <p:cNvSpPr txBox="1"/>
          <p:nvPr/>
        </p:nvSpPr>
        <p:spPr>
          <a:xfrm>
            <a:off x="6261975" y="3997275"/>
            <a:ext cx="2130600" cy="4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We feed the tokens through a sequence model (e.g. GPT)</a:t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804" name="Google Shape;804;p91"/>
          <p:cNvSpPr txBox="1"/>
          <p:nvPr/>
        </p:nvSpPr>
        <p:spPr>
          <a:xfrm>
            <a:off x="5797875" y="498625"/>
            <a:ext cx="3058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Source Sans Pro"/>
                <a:ea typeface="Source Sans Pro"/>
                <a:cs typeface="Source Sans Pro"/>
                <a:sym typeface="Source Sans Pro"/>
              </a:rPr>
              <a:t>Will get cancer? 			</a:t>
            </a:r>
            <a:r>
              <a:rPr b="1" i="1" lang="en" sz="900">
                <a:latin typeface="Source Sans Pro"/>
                <a:ea typeface="Source Sans Pro"/>
                <a:cs typeface="Source Sans Pro"/>
                <a:sym typeface="Source Sans Pro"/>
              </a:rPr>
              <a:t>Yes 0.59</a:t>
            </a:r>
            <a:r>
              <a:rPr i="1" lang="en" sz="900">
                <a:latin typeface="Source Sans Pro"/>
                <a:ea typeface="Source Sans Pro"/>
                <a:cs typeface="Source Sans Pro"/>
                <a:sym typeface="Source Sans Pro"/>
              </a:rPr>
              <a:t> | No 0.41</a:t>
            </a:r>
            <a:endParaRPr i="1"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Source Sans Pro"/>
                <a:ea typeface="Source Sans Pro"/>
                <a:cs typeface="Source Sans Pro"/>
                <a:sym typeface="Source Sans Pro"/>
              </a:rPr>
              <a:t>Will get hypertension? 		</a:t>
            </a:r>
            <a:r>
              <a:rPr b="1" i="1" lang="en" sz="900">
                <a:latin typeface="Source Sans Pro"/>
                <a:ea typeface="Source Sans Pro"/>
                <a:cs typeface="Source Sans Pro"/>
                <a:sym typeface="Source Sans Pro"/>
              </a:rPr>
              <a:t>Yes 0.93</a:t>
            </a:r>
            <a:r>
              <a:rPr i="1" lang="en" sz="900">
                <a:latin typeface="Source Sans Pro"/>
                <a:ea typeface="Source Sans Pro"/>
                <a:cs typeface="Source Sans Pro"/>
                <a:sym typeface="Source Sans Pro"/>
              </a:rPr>
              <a:t> | No 0.07</a:t>
            </a:r>
            <a:endParaRPr i="1"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Source Sans Pro"/>
                <a:ea typeface="Source Sans Pro"/>
                <a:cs typeface="Source Sans Pro"/>
                <a:sym typeface="Source Sans Pro"/>
              </a:rPr>
              <a:t>Will be readmitted in 30 days ?	Yes 0.14 | </a:t>
            </a:r>
            <a:r>
              <a:rPr b="1" i="1" lang="en" sz="900">
                <a:latin typeface="Source Sans Pro"/>
                <a:ea typeface="Source Sans Pro"/>
                <a:cs typeface="Source Sans Pro"/>
                <a:sym typeface="Source Sans Pro"/>
              </a:rPr>
              <a:t>No 0.86</a:t>
            </a:r>
            <a:endParaRPr b="1" i="1"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Source Sans Pro"/>
                <a:ea typeface="Source Sans Pro"/>
                <a:cs typeface="Source Sans Pro"/>
                <a:sym typeface="Source Sans Pro"/>
              </a:rPr>
              <a:t>Will transfer to ICU? 		Yes 0.18 | </a:t>
            </a:r>
            <a:r>
              <a:rPr b="1" i="1" lang="en" sz="900">
                <a:latin typeface="Source Sans Pro"/>
                <a:ea typeface="Source Sans Pro"/>
                <a:cs typeface="Source Sans Pro"/>
                <a:sym typeface="Source Sans Pro"/>
              </a:rPr>
              <a:t>No 0.82</a:t>
            </a:r>
            <a:endParaRPr b="1" i="1"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Source Sans Pro"/>
                <a:ea typeface="Source Sans Pro"/>
                <a:cs typeface="Source Sans Pro"/>
                <a:sym typeface="Source Sans Pro"/>
              </a:rPr>
              <a:t>…</a:t>
            </a:r>
            <a:endParaRPr i="1" sz="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5" name="Google Shape;805;p91"/>
          <p:cNvSpPr/>
          <p:nvPr/>
        </p:nvSpPr>
        <p:spPr>
          <a:xfrm>
            <a:off x="1275298" y="734965"/>
            <a:ext cx="267900" cy="267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806" name="Google Shape;806;p91"/>
          <p:cNvSpPr/>
          <p:nvPr/>
        </p:nvSpPr>
        <p:spPr>
          <a:xfrm>
            <a:off x="704548" y="3386290"/>
            <a:ext cx="267900" cy="267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807" name="Google Shape;807;p91"/>
          <p:cNvSpPr/>
          <p:nvPr/>
        </p:nvSpPr>
        <p:spPr>
          <a:xfrm>
            <a:off x="5994073" y="4085315"/>
            <a:ext cx="267900" cy="267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3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808" name="Google Shape;808;p91"/>
          <p:cNvSpPr/>
          <p:nvPr/>
        </p:nvSpPr>
        <p:spPr>
          <a:xfrm>
            <a:off x="5873698" y="1714352"/>
            <a:ext cx="267900" cy="267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4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2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</p:txBody>
      </p:sp>
      <p:sp>
        <p:nvSpPr>
          <p:cNvPr id="814" name="Google Shape;814;p92"/>
          <p:cNvSpPr txBox="1"/>
          <p:nvPr>
            <p:ph idx="3" type="body"/>
          </p:nvPr>
        </p:nvSpPr>
        <p:spPr>
          <a:xfrm>
            <a:off x="4441375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Wornow, Michael, et al. "The shaky foundations of large language models and foundation models for electronic health records." npj Digital Medicine</a:t>
            </a:r>
            <a:endParaRPr/>
          </a:p>
        </p:txBody>
      </p:sp>
      <p:sp>
        <p:nvSpPr>
          <p:cNvPr id="815" name="Google Shape;815;p92"/>
          <p:cNvSpPr txBox="1"/>
          <p:nvPr>
            <p:ph type="title"/>
          </p:nvPr>
        </p:nvSpPr>
        <p:spPr>
          <a:xfrm>
            <a:off x="107825" y="134450"/>
            <a:ext cx="90363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CLaMs so far…</a:t>
            </a:r>
            <a:endParaRPr/>
          </a:p>
        </p:txBody>
      </p:sp>
      <p:pic>
        <p:nvPicPr>
          <p:cNvPr id="816" name="Google Shape;816;p92"/>
          <p:cNvPicPr preferRelativeResize="0"/>
          <p:nvPr/>
        </p:nvPicPr>
        <p:blipFill rotWithShape="1">
          <a:blip r:embed="rId3">
            <a:alphaModFix/>
          </a:blip>
          <a:srcRect b="1332" l="0" r="0" t="0"/>
          <a:stretch/>
        </p:blipFill>
        <p:spPr>
          <a:xfrm>
            <a:off x="1104675" y="600300"/>
            <a:ext cx="6293350" cy="40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/>
          <p:nvPr/>
        </p:nvSpPr>
        <p:spPr>
          <a:xfrm>
            <a:off x="7602650" y="2482475"/>
            <a:ext cx="12192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50 CLaMs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3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</p:txBody>
      </p:sp>
      <p:sp>
        <p:nvSpPr>
          <p:cNvPr id="823" name="Google Shape;823;p93"/>
          <p:cNvSpPr txBox="1"/>
          <p:nvPr>
            <p:ph type="title"/>
          </p:nvPr>
        </p:nvSpPr>
        <p:spPr>
          <a:xfrm>
            <a:off x="107825" y="134450"/>
            <a:ext cx="90363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FEMRs so far…</a:t>
            </a:r>
            <a:endParaRPr/>
          </a:p>
        </p:txBody>
      </p:sp>
      <p:pic>
        <p:nvPicPr>
          <p:cNvPr id="824" name="Google Shape;82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050" y="631800"/>
            <a:ext cx="4453552" cy="40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3"/>
          <p:cNvSpPr txBox="1"/>
          <p:nvPr>
            <p:ph idx="3" type="body"/>
          </p:nvPr>
        </p:nvSpPr>
        <p:spPr>
          <a:xfrm>
            <a:off x="4441375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Wornow, Michael, et al. "The shaky foundations of large language models and foundation models for electronic health records." npj Digital Medicine</a:t>
            </a:r>
            <a:endParaRPr/>
          </a:p>
        </p:txBody>
      </p:sp>
      <p:sp>
        <p:nvSpPr>
          <p:cNvPr id="826" name="Google Shape;826;p93"/>
          <p:cNvSpPr/>
          <p:nvPr/>
        </p:nvSpPr>
        <p:spPr>
          <a:xfrm>
            <a:off x="7602650" y="2482475"/>
            <a:ext cx="1219200" cy="4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34 FEMRs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4"/>
          <p:cNvSpPr txBox="1"/>
          <p:nvPr>
            <p:ph type="title"/>
          </p:nvPr>
        </p:nvSpPr>
        <p:spPr>
          <a:xfrm>
            <a:off x="130050" y="108650"/>
            <a:ext cx="6612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32" name="Google Shape;832;p94"/>
          <p:cNvSpPr txBox="1"/>
          <p:nvPr/>
        </p:nvSpPr>
        <p:spPr>
          <a:xfrm>
            <a:off x="307975" y="533850"/>
            <a:ext cx="8650200" cy="4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Applications of LLMs in the Real World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Inner Workings and Building Blocks of LLMs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an LLM?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Building an LLM from scratch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Foundation Models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a Foundation Model?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EHR Foundation Models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0D0D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Challenges and Opportunities in Healthcare AI</a:t>
            </a:r>
            <a:endParaRPr b="1" sz="1500">
              <a:solidFill>
                <a:srgbClr val="0D0D0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94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5"/>
          <p:cNvSpPr txBox="1"/>
          <p:nvPr>
            <p:ph type="title"/>
          </p:nvPr>
        </p:nvSpPr>
        <p:spPr>
          <a:xfrm>
            <a:off x="107826" y="20730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Opportunities</a:t>
            </a:r>
            <a:endParaRPr/>
          </a:p>
        </p:txBody>
      </p:sp>
      <p:sp>
        <p:nvSpPr>
          <p:cNvPr id="839" name="Google Shape;839;p95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4</a:t>
            </a:r>
            <a:endParaRPr/>
          </a:p>
        </p:txBody>
      </p:sp>
      <p:sp>
        <p:nvSpPr>
          <p:cNvPr id="840" name="Google Shape;840;p95"/>
          <p:cNvSpPr/>
          <p:nvPr/>
        </p:nvSpPr>
        <p:spPr>
          <a:xfrm>
            <a:off x="130050" y="820775"/>
            <a:ext cx="4349400" cy="422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Moving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beyond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 transformers: Better model architectures 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1" name="Google Shape;841;p95"/>
          <p:cNvSpPr/>
          <p:nvPr/>
        </p:nvSpPr>
        <p:spPr>
          <a:xfrm>
            <a:off x="130050" y="1816300"/>
            <a:ext cx="4349400" cy="422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Practicing Data-Centric AI: Better training data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2" name="Google Shape;842;p95"/>
          <p:cNvSpPr/>
          <p:nvPr/>
        </p:nvSpPr>
        <p:spPr>
          <a:xfrm>
            <a:off x="130050" y="2765225"/>
            <a:ext cx="4349400" cy="422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Introduction of New Evaluation Paradigms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: Better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evaluation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3" name="Google Shape;843;p95"/>
          <p:cNvSpPr/>
          <p:nvPr/>
        </p:nvSpPr>
        <p:spPr>
          <a:xfrm>
            <a:off x="130050" y="3714150"/>
            <a:ext cx="4349400" cy="422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Testing Human-AI Collaboration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: Better teaming 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44" name="Google Shape;84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213" y="844862"/>
            <a:ext cx="3027574" cy="373925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5" name="Google Shape;845;p95"/>
          <p:cNvPicPr preferRelativeResize="0"/>
          <p:nvPr/>
        </p:nvPicPr>
        <p:blipFill rotWithShape="1">
          <a:blip r:embed="rId4">
            <a:alphaModFix/>
          </a:blip>
          <a:srcRect b="0" l="5132" r="6528" t="0"/>
          <a:stretch/>
        </p:blipFill>
        <p:spPr>
          <a:xfrm>
            <a:off x="4855225" y="1782539"/>
            <a:ext cx="3027550" cy="489623"/>
          </a:xfrm>
          <a:prstGeom prst="rect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6" name="Google Shape;846;p95"/>
          <p:cNvPicPr preferRelativeResize="0"/>
          <p:nvPr/>
        </p:nvPicPr>
        <p:blipFill rotWithShape="1">
          <a:blip r:embed="rId5">
            <a:alphaModFix/>
          </a:blip>
          <a:srcRect b="25177" l="0" r="1263" t="0"/>
          <a:stretch/>
        </p:blipFill>
        <p:spPr>
          <a:xfrm>
            <a:off x="4867200" y="2765225"/>
            <a:ext cx="3003600" cy="673750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7" name="Google Shape;847;p95"/>
          <p:cNvPicPr preferRelativeResize="0"/>
          <p:nvPr/>
        </p:nvPicPr>
        <p:blipFill rotWithShape="1">
          <a:blip r:embed="rId6">
            <a:alphaModFix/>
          </a:blip>
          <a:srcRect b="8159" l="0" r="0" t="13458"/>
          <a:stretch/>
        </p:blipFill>
        <p:spPr>
          <a:xfrm>
            <a:off x="4867200" y="3756624"/>
            <a:ext cx="3061551" cy="33715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6"/>
          <p:cNvSpPr txBox="1"/>
          <p:nvPr>
            <p:ph type="title"/>
          </p:nvPr>
        </p:nvSpPr>
        <p:spPr>
          <a:xfrm>
            <a:off x="3501126" y="1976225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53" name="Google Shape;853;p96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54" name="Google Shape;854;p96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130050" y="108650"/>
            <a:ext cx="6612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307975" y="533850"/>
            <a:ext cx="8650200" cy="4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Applications of LLMs in the Real World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Inner Workings and Building Blocks of LLMs</a:t>
            </a:r>
            <a:endParaRPr b="1" sz="1500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an LLM?</a:t>
            </a:r>
            <a:endParaRPr sz="1500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Building an LLM from scratch</a:t>
            </a:r>
            <a:endParaRPr sz="1500">
              <a:solidFill>
                <a:srgbClr val="0C0C0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Foundation Models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a Foundation Model?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lphaLcPeriod"/>
            </a:pPr>
            <a:r>
              <a:rPr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EHR Foundation Models</a:t>
            </a:r>
            <a:endParaRPr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Source Sans Pro"/>
              <a:buAutoNum type="arabicPeriod"/>
            </a:pPr>
            <a:r>
              <a:rPr b="1" lang="en" sz="15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Challenges and Opportunities in Healthcare AI</a:t>
            </a:r>
            <a:endParaRPr b="1" sz="15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" name="Google Shape;262;p43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107826" y="20730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lang="en"/>
              <a:t>language</a:t>
            </a:r>
            <a:r>
              <a:rPr lang="en"/>
              <a:t> model?</a:t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107825" y="752100"/>
            <a:ext cx="8883900" cy="35358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401"/>
              </a:spcAft>
              <a:buNone/>
            </a:pPr>
            <a:r>
              <a:rPr lang="en"/>
              <a:t>A language model is a </a:t>
            </a:r>
            <a:r>
              <a:rPr i="1" lang="en"/>
              <a:t>probabilistic model</a:t>
            </a:r>
            <a:r>
              <a:rPr lang="en"/>
              <a:t> that assigns a probability distribution to sequences of words in a language.</a:t>
            </a:r>
            <a:endParaRPr/>
          </a:p>
        </p:txBody>
      </p:sp>
      <p:sp>
        <p:nvSpPr>
          <p:cNvPr id="269" name="Google Shape;269;p44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270" name="Google Shape;270;p44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650" y="1383037"/>
            <a:ext cx="3243405" cy="318713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/>
          <p:nvPr/>
        </p:nvSpPr>
        <p:spPr>
          <a:xfrm>
            <a:off x="392750" y="1830700"/>
            <a:ext cx="3280800" cy="5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P(x</a:t>
            </a:r>
            <a:r>
              <a:rPr baseline="-25000" lang="en" sz="25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|x</a:t>
            </a:r>
            <a:r>
              <a:rPr baseline="-25000" lang="en" sz="25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, x</a:t>
            </a:r>
            <a:r>
              <a:rPr baseline="-25000" lang="en" sz="25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, x</a:t>
            </a:r>
            <a:r>
              <a:rPr baseline="-25000" lang="en" sz="25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, x</a:t>
            </a:r>
            <a:r>
              <a:rPr baseline="-25000" lang="en" sz="25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, …., x</a:t>
            </a:r>
            <a:r>
              <a:rPr baseline="-25000" lang="en" sz="2500">
                <a:latin typeface="Source Sans Pro"/>
                <a:ea typeface="Source Sans Pro"/>
                <a:cs typeface="Source Sans Pro"/>
                <a:sym typeface="Source Sans Pro"/>
              </a:rPr>
              <a:t>(n-1)</a:t>
            </a: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107826" y="6840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large language model?</a:t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130050" y="511850"/>
            <a:ext cx="5369100" cy="38325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 large language model is a </a:t>
            </a:r>
            <a:r>
              <a:rPr lang="en"/>
              <a:t>type of language </a:t>
            </a:r>
            <a:r>
              <a:rPr lang="en"/>
              <a:t>model that is large in terms of:</a:t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Training Data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en"/>
              <a:t>Model Size</a:t>
            </a:r>
            <a:endParaRPr/>
          </a:p>
        </p:txBody>
      </p:sp>
      <p:sp>
        <p:nvSpPr>
          <p:cNvPr id="279" name="Google Shape;279;p45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280" name="Google Shape;280;p45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00" y="1916425"/>
            <a:ext cx="5135752" cy="18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 rotWithShape="1">
          <a:blip r:embed="rId4">
            <a:alphaModFix/>
          </a:blip>
          <a:srcRect b="0" l="7468" r="11092" t="0"/>
          <a:stretch/>
        </p:blipFill>
        <p:spPr>
          <a:xfrm>
            <a:off x="5752400" y="1237400"/>
            <a:ext cx="2928952" cy="27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5"/>
          <p:cNvSpPr/>
          <p:nvPr/>
        </p:nvSpPr>
        <p:spPr>
          <a:xfrm>
            <a:off x="8307750" y="3398350"/>
            <a:ext cx="715800" cy="72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4" name="Google Shape;284;p45"/>
          <p:cNvSpPr/>
          <p:nvPr/>
        </p:nvSpPr>
        <p:spPr>
          <a:xfrm>
            <a:off x="8215075" y="3608975"/>
            <a:ext cx="881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Our focus</a:t>
            </a:r>
            <a:endParaRPr b="1"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" name="Google Shape;285;p45"/>
          <p:cNvSpPr/>
          <p:nvPr/>
        </p:nvSpPr>
        <p:spPr>
          <a:xfrm>
            <a:off x="6303675" y="889050"/>
            <a:ext cx="1953900" cy="27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It’s a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just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 a subfield!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107826" y="207300"/>
            <a:ext cx="8883900" cy="8571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popular LLMs?</a:t>
            </a:r>
            <a:endParaRPr/>
          </a:p>
        </p:txBody>
      </p:sp>
      <p:sp>
        <p:nvSpPr>
          <p:cNvPr id="291" name="Google Shape;291;p46"/>
          <p:cNvSpPr txBox="1"/>
          <p:nvPr>
            <p:ph idx="2" type="body"/>
          </p:nvPr>
        </p:nvSpPr>
        <p:spPr>
          <a:xfrm>
            <a:off x="7448550" y="0"/>
            <a:ext cx="1647900" cy="178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292" name="Google Shape;292;p46"/>
          <p:cNvSpPr txBox="1"/>
          <p:nvPr>
            <p:ph idx="3" type="body"/>
          </p:nvPr>
        </p:nvSpPr>
        <p:spPr>
          <a:xfrm>
            <a:off x="4114800" y="4778700"/>
            <a:ext cx="45084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https://arxiv.org/pdf/2402.06196</a:t>
            </a:r>
            <a:endParaRPr/>
          </a:p>
        </p:txBody>
      </p:sp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74" y="1092900"/>
            <a:ext cx="8398423" cy="30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C Digital Solutions template_v3">
  <a:themeElements>
    <a:clrScheme name="Custom 29">
      <a:dk1>
        <a:srgbClr val="A41F35"/>
      </a:dk1>
      <a:lt1>
        <a:srgbClr val="FFFFFF"/>
      </a:lt1>
      <a:dk2>
        <a:srgbClr val="55565A"/>
      </a:dk2>
      <a:lt2>
        <a:srgbClr val="D8D2C4"/>
      </a:lt2>
      <a:accent1>
        <a:srgbClr val="0098DB"/>
      </a:accent1>
      <a:accent2>
        <a:srgbClr val="EDAA00"/>
      </a:accent2>
      <a:accent3>
        <a:srgbClr val="54284E"/>
      </a:accent3>
      <a:accent4>
        <a:srgbClr val="009B76"/>
      </a:accent4>
      <a:accent5>
        <a:srgbClr val="E88424"/>
      </a:accent5>
      <a:accent6>
        <a:srgbClr val="007C92"/>
      </a:accent6>
      <a:hlink>
        <a:srgbClr val="A41F35"/>
      </a:hlink>
      <a:folHlink>
        <a:srgbClr val="87878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